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5183D1-C37F-4352-90B3-9954057A79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9B10C7-072D-45CD-AF3F-52918E9441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F788F0-80D8-45F3-A9BA-0670712EC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1E8412-F54D-4852-A1E0-1968E8AE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3800F0-86AD-475E-BE4F-EA3389367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315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E0CBB-2FEA-4B93-B597-1ABD38856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8E8714-9563-4CB3-AC0E-3FBEC0D5BE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42F41B-CB73-41CC-90D0-9FBAD8655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30E9CF-BD0F-46B2-9C20-7C951ACB7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DF2211-9799-4333-BC72-4B89F2D9C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268221-24B0-4364-B2B4-DB501550EE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CAE0FF-C593-4F34-8071-975E1EDB5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6106E2-21C3-4E63-8BE2-731F68545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B364AC-9FDB-4A2E-B612-0788ED89E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752521-6CC7-4811-9E97-A518120A8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066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892C08-BC84-45CE-8F13-65EB21494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C6679F-29E3-47D0-AF0D-D1C4E92C53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46485D-8EF8-40D4-B375-B1E5A0DE7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7B5CE2-5895-44D6-B74F-740187852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DE58BB-FDDD-4C50-84D0-F1E9F30FB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89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B07B1-F1D9-4C95-BB1D-56BB774B0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50A6D6-493E-4C9B-BDF6-1D591EEBB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7B9BCB-FCFC-47D7-88CF-7E113946F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F1E50D-1E0C-40C2-B783-6251A7684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A91063-35FB-401A-BB2C-938E41AE6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97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25E5A3-2945-4E28-906C-8F4704716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E18877-1069-4CA2-A839-B554949DBD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99680E-D3BC-4DAE-9B4E-617B502C2C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68E2A9-2BBC-4D66-BFB9-CD3FD6EFA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A87AFA-10FC-4B75-BB31-FD6870FD5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1B3785-71CE-4C4E-A5E7-73FC68210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32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F5D021-516A-4F1F-BC28-2D6566203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8F604B-F4D0-4B4A-98CB-100061ED9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132869-BF38-404F-A55C-C4EB591638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4D578CF-5AF8-4A94-A82F-F3D9FE1380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3F80FA-C0A2-4013-A4BF-E48F20E66D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BF52D-E0FA-4D41-A6CF-B290C4594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CB08FE2-2921-4644-ABD6-685033CB5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7904D23-31C9-45D1-B559-BB506ED41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8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5DC91-6178-47AF-AA28-0FE14D119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1126994-9622-452D-B5FB-2751C8A6B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B7D069A-22BE-4E52-AAE2-81DFE1DD0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34F3AF8-47E9-4F7F-8FF8-6419BA00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45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1B6DC6-0B8E-46A7-A9FE-A9DA26422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AE39419-00FE-43C8-AD15-1F2859CF3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DA34AC-201E-405F-A1F5-453A808D4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800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0DF4D-120D-44EA-918A-8A5F35574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BAC43A-8B33-4339-8EFD-AEEA05B71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11700B-12AA-4E08-B565-1AE22CB54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DC9990-A1FC-454C-8F5D-F5CA3651C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E24EB8-C7BF-4E5D-A103-204B1E21B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22274C-C152-4FC2-BD00-6B03AEE74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77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946BA-D9C3-4741-B404-1C0996FC9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337838-7D02-4848-9261-695A6747D7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10B398-5E65-40E5-B7AE-036E728C0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C15AAF-1093-495A-8EF0-3D512BC90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AB9AB5-03F8-4B61-A2A5-C5A4543FD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87501B-FDF3-4E2E-8374-A002E0BE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4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C32F1E-EB0E-4E57-A162-FC254474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5BF038-92CF-4229-92A9-C85C1549F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674ED9-B7D9-4FB1-9791-BC1DAAD69F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E448B-16E3-4B8B-8227-FB2B10CD6804}" type="datetimeFigureOut">
              <a:rPr lang="ru-RU" smtClean="0"/>
              <a:t>18.03.2020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D498DB-2A5D-4025-B0DC-594388405A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87CFC8-516D-4558-870D-6511D10A6A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94631-9D60-42B3-A355-2CCEBA9A7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543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D8DE572-F7F9-43C7-B06E-AE77CB2BF5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ПОДГОТОВКА К  ОГЭ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C1922F4-6EB8-4185-AA36-FA5C8A6431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РУССКИЙ ЯЗЫК</a:t>
            </a:r>
          </a:p>
          <a:p>
            <a:r>
              <a:rPr lang="ru-RU" dirty="0"/>
              <a:t>ЗАНЯТИЕ № 1</a:t>
            </a:r>
          </a:p>
        </p:txBody>
      </p:sp>
    </p:spTree>
    <p:extLst>
      <p:ext uri="{BB962C8B-B14F-4D97-AF65-F5344CB8AC3E}">
        <p14:creationId xmlns:p14="http://schemas.microsoft.com/office/powerpoint/2010/main" val="3639104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7A8AC01-5AB7-446E-80B8-C96F5A5CA970}"/>
              </a:ext>
            </a:extLst>
          </p:cNvPr>
          <p:cNvSpPr/>
          <p:nvPr/>
        </p:nvSpPr>
        <p:spPr>
          <a:xfrm>
            <a:off x="379828" y="401658"/>
            <a:ext cx="1143703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0" dirty="0" err="1">
                <a:solidFill>
                  <a:srgbClr val="000000"/>
                </a:solidFill>
                <a:effectLst/>
                <a:latin typeface="YS Text"/>
              </a:rPr>
              <a:t>М.А.Балакирев</a:t>
            </a:r>
            <a:r>
              <a:rPr lang="ru-RU" sz="4400" b="1" i="0" dirty="0">
                <a:solidFill>
                  <a:srgbClr val="000000"/>
                </a:solidFill>
                <a:effectLst/>
                <a:latin typeface="YS Text"/>
              </a:rPr>
              <a:t> (1) </a:t>
            </a:r>
            <a:r>
              <a:rPr lang="ru-RU" sz="4400" b="1" i="0" dirty="0" err="1">
                <a:solidFill>
                  <a:srgbClr val="000000"/>
                </a:solidFill>
                <a:effectLst/>
                <a:latin typeface="YS Text"/>
              </a:rPr>
              <a:t>М.П.Мусоргский</a:t>
            </a:r>
            <a:r>
              <a:rPr lang="ru-RU" sz="4400" b="1" i="0" dirty="0">
                <a:solidFill>
                  <a:srgbClr val="000000"/>
                </a:solidFill>
                <a:effectLst/>
                <a:latin typeface="YS Text"/>
              </a:rPr>
              <a:t> (2) </a:t>
            </a:r>
            <a:r>
              <a:rPr lang="ru-RU" sz="4400" b="1" i="0" dirty="0" err="1">
                <a:solidFill>
                  <a:srgbClr val="000000"/>
                </a:solidFill>
                <a:effectLst/>
                <a:latin typeface="YS Text"/>
              </a:rPr>
              <a:t>А.П.Бородин</a:t>
            </a:r>
            <a:r>
              <a:rPr lang="ru-RU" sz="4400" b="1" i="0" dirty="0">
                <a:solidFill>
                  <a:srgbClr val="000000"/>
                </a:solidFill>
                <a:effectLst/>
                <a:latin typeface="YS Text"/>
              </a:rPr>
              <a:t> (3) </a:t>
            </a:r>
            <a:r>
              <a:rPr lang="ru-RU" sz="4400" b="1" i="0" dirty="0" err="1">
                <a:solidFill>
                  <a:srgbClr val="000000"/>
                </a:solidFill>
                <a:effectLst/>
                <a:latin typeface="YS Text"/>
              </a:rPr>
              <a:t>Н.А.Римский</a:t>
            </a:r>
            <a:r>
              <a:rPr lang="ru-RU" sz="4400" b="1" i="0" dirty="0">
                <a:solidFill>
                  <a:srgbClr val="000000"/>
                </a:solidFill>
                <a:effectLst/>
                <a:latin typeface="YS Text"/>
              </a:rPr>
              <a:t>-Корсаков (4) и </a:t>
            </a:r>
            <a:r>
              <a:rPr lang="ru-RU" sz="4400" b="1" i="0" dirty="0" err="1">
                <a:solidFill>
                  <a:srgbClr val="000000"/>
                </a:solidFill>
                <a:effectLst/>
                <a:latin typeface="YS Text"/>
              </a:rPr>
              <a:t>Ц.А.Кюи</a:t>
            </a:r>
            <a:r>
              <a:rPr lang="ru-RU" sz="4400" b="1" i="0" dirty="0">
                <a:solidFill>
                  <a:srgbClr val="000000"/>
                </a:solidFill>
                <a:effectLst/>
                <a:latin typeface="YS Text"/>
              </a:rPr>
              <a:t> – все эти яркие (5) талантливые композиторы (6) однажды встретились (7) и (8) увидев друг в друге единомышленников (9) объединились в музыкальное содружество (10) получившее название «</a:t>
            </a:r>
            <a:r>
              <a:rPr lang="ru-RU" sz="4400" b="1" i="0" dirty="0" err="1">
                <a:solidFill>
                  <a:srgbClr val="000000"/>
                </a:solidFill>
                <a:effectLst/>
                <a:latin typeface="YS Text"/>
              </a:rPr>
              <a:t>Балакиревский</a:t>
            </a:r>
            <a:r>
              <a:rPr lang="ru-RU" sz="4400" b="1" i="0" dirty="0">
                <a:solidFill>
                  <a:srgbClr val="000000"/>
                </a:solidFill>
                <a:effectLst/>
                <a:latin typeface="YS Text"/>
              </a:rPr>
              <a:t> кружок» (11) а позже – «Могучая кучка».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07712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2475AD6-B60D-4E92-A7E2-29DD576D0C9C}"/>
              </a:ext>
            </a:extLst>
          </p:cNvPr>
          <p:cNvSpPr/>
          <p:nvPr/>
        </p:nvSpPr>
        <p:spPr>
          <a:xfrm>
            <a:off x="478301" y="335846"/>
            <a:ext cx="11254153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0" i="0" dirty="0">
                <a:solidFill>
                  <a:srgbClr val="000000"/>
                </a:solidFill>
                <a:effectLst/>
                <a:latin typeface="YS Text"/>
              </a:rPr>
              <a:t>Ответ: 1 2 3 5 8 9 10 11</a:t>
            </a:r>
          </a:p>
          <a:p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(1 2 3) Запятая ставится: перечисление однородных членов, не связанных союзами.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(4) – запятая не ставится перед одиночным союзом И, связывающим однородные члены.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(5) Запятая ставится между однородными определениями (обозначают различные признаки одного и того же предмета: ЯРКИЕ, ТАЛАНТЛИВЫЕ КОМПОЗИТОРЫ). Как правило, однородными являются художественные определения (эпитеты).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(6) Запятая не ставится между подлежащим и сказуемым: КОМПОЗИТОРЫ ВСТРЕТИЛИСЬ.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(7) Запятая не ставится. Союз И объединяет сказуемые ВСТРЕТИЛИСЬ ОБЪЕДИНИЛИСЬ.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(8) Запятая ставится после И, так как УВИДЕВ ДРУГ В ДРУГЕ ЕДИНОМЫШЛЕННИКОВ – деепричастный оборот. В середине предложения выделяется запятыми.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(9) Запятая ставится в конце деепричастного оборота.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(10) Запятая ставится перед причастным оборотом ПОЛУЧИВШЕЕ НАЗВАНИЕ «БАЛАКИРЕВСКИЙ КРУЖОК», А ПОЗЖЕ - «МОГУЧАЯ КУЧКА».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300" b="1" i="0" dirty="0">
                <a:solidFill>
                  <a:srgbClr val="000000"/>
                </a:solidFill>
                <a:effectLst/>
                <a:latin typeface="YS Text"/>
              </a:rPr>
              <a:t>(11) Запятая ставится перед союзом А.</a:t>
            </a:r>
            <a:endParaRPr lang="ru-RU" sz="2300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584167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C522C67-7477-4B73-915D-0AE00A797355}"/>
              </a:ext>
            </a:extLst>
          </p:cNvPr>
          <p:cNvSpPr/>
          <p:nvPr/>
        </p:nvSpPr>
        <p:spPr>
          <a:xfrm>
            <a:off x="365759" y="417903"/>
            <a:ext cx="1139483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0" dirty="0">
                <a:solidFill>
                  <a:srgbClr val="000000"/>
                </a:solidFill>
                <a:effectLst/>
                <a:latin typeface="YS Text"/>
              </a:rPr>
              <a:t>В списке(1) составленном во втором веке до нашей эры знаменитым древнегреческим астрономом Гиппархом (2) и (3) дополненном позднее Птолемеем (4) значится 1022 звезды (5) но Гевелий (6) последний астроном (7) производивший такие подсчеты без помощи телескопа (8) довёл их число до 1533 (9) однако уже в древности учёные подозревали о существовании большого числа звёзд (10) невидимых глазом.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7877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F3B6903-63A1-4847-996A-91179F3AC6CA}"/>
              </a:ext>
            </a:extLst>
          </p:cNvPr>
          <p:cNvSpPr/>
          <p:nvPr/>
        </p:nvSpPr>
        <p:spPr>
          <a:xfrm>
            <a:off x="604910" y="361804"/>
            <a:ext cx="1133856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>
                <a:solidFill>
                  <a:srgbClr val="000000"/>
                </a:solidFill>
                <a:effectLst/>
                <a:latin typeface="YS Text"/>
              </a:rPr>
              <a:t>Ответ: 1 4 5 6 7 8 9 10</a:t>
            </a:r>
          </a:p>
          <a:p>
            <a:r>
              <a:rPr lang="ru-RU" sz="2200" b="1" i="0" dirty="0">
                <a:solidFill>
                  <a:srgbClr val="000000"/>
                </a:solidFill>
                <a:effectLst/>
                <a:latin typeface="YS Text"/>
              </a:rPr>
              <a:t>В списке(1) составленном во втором веке до нашей эры знаменитым древнегреческим астрономом Гиппархом (2) и (3) дополненном позднее Птолемеем (4) значится 1022 звезды (5) но Гевелий (6) последний астроном (7) производивший такие подсчеты без помощи телескопа (8) довёл их число до 1533 (9) однако уже в древности учёные подозревали о существовании большого числа звёзд (10) невидимых глазом.</a:t>
            </a:r>
            <a:endParaRPr lang="ru-RU" sz="2200" dirty="0"/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(1) Запятая ставится перед причастным оборотом составленном во втором веке до нашей эры знаменитым древнегреческим астрономом Гиппархом и дополненном позднее Птолемеем.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(2 3) Знаков препинания нет.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(4) Запятая ставится в конце причастного оборота.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(5) Запятая ставится перед союзом НО.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(6) Запятая ставится, так как ПОСЛЕДНИЙ АСТРОНОМ – это вводное словосочетание.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(7) Запятая ставится, так как начинается причастный оборот ПРОИЗВОДИВШИЙ ТАКИЕ ПОДСЧЁТЫ БЕЗ ПОМОЩИ ТЕЛЕСКОПА.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(8) Запятая ставится в конце причастного оборота.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(9) Запятая ставится между двумя предложениями (основы ГЕВЕЛИЙ ДОВЁЛ; УЧЁНЫЕ ПОДОЗРЕВАЛИ).</a:t>
            </a:r>
          </a:p>
          <a:p>
            <a:r>
              <a:rPr lang="ru-RU" sz="2150" i="0" dirty="0">
                <a:solidFill>
                  <a:srgbClr val="000000"/>
                </a:solidFill>
                <a:effectLst/>
                <a:latin typeface="YS Text"/>
              </a:rPr>
              <a:t>(10) Запятая ставится перед причастным оборотом НЕВИДИМЫХ ГЛАЗОМ.</a:t>
            </a:r>
          </a:p>
        </p:txBody>
      </p:sp>
    </p:spTree>
    <p:extLst>
      <p:ext uri="{BB962C8B-B14F-4D97-AF65-F5344CB8AC3E}">
        <p14:creationId xmlns:p14="http://schemas.microsoft.com/office/powerpoint/2010/main" val="3564679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95DBBBD-9555-41A7-9C80-515E5210BBF9}"/>
              </a:ext>
            </a:extLst>
          </p:cNvPr>
          <p:cNvSpPr/>
          <p:nvPr/>
        </p:nvSpPr>
        <p:spPr>
          <a:xfrm>
            <a:off x="422031" y="351919"/>
            <a:ext cx="1135262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YS Text"/>
              </a:rPr>
              <a:t>Русский учёный и изобретатель в области аэродинамики (1) </a:t>
            </a:r>
            <a:r>
              <a:rPr lang="ru-RU" sz="3600" b="1" i="0" dirty="0" err="1">
                <a:solidFill>
                  <a:srgbClr val="000000"/>
                </a:solidFill>
                <a:effectLst/>
                <a:latin typeface="YS Text"/>
              </a:rPr>
              <a:t>ракетодинамики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YS Text"/>
              </a:rPr>
              <a:t> (2) теории самолёта и дирижабля (3) основоположник современной космонавтики Константин Эдуардович Циолковский (4) разработал теорию многоступенчатого ракетостроения (5) решил важные задачи (6) связанные с движением ракет в неоднородном поле тяготения (7) посадкой космического аппарата на поверхность планет (8) лишённых атмосферы (9) выдвинул идеи о создании ракеты – искусственного спутника Земли (10) и околоземных орбитальных станций.</a:t>
            </a:r>
            <a:endParaRPr lang="ru-RU" sz="3600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438151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50A6AAE-BAB0-4FC8-8515-C890E1EBED43}"/>
              </a:ext>
            </a:extLst>
          </p:cNvPr>
          <p:cNvSpPr/>
          <p:nvPr/>
        </p:nvSpPr>
        <p:spPr>
          <a:xfrm>
            <a:off x="407963" y="439678"/>
            <a:ext cx="1132449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>
                <a:solidFill>
                  <a:srgbClr val="000000"/>
                </a:solidFill>
                <a:effectLst/>
                <a:latin typeface="YS Text"/>
              </a:rPr>
              <a:t>Ответ: 1 2 3 5 6 7 8 9</a:t>
            </a:r>
          </a:p>
          <a:p>
            <a:r>
              <a:rPr lang="ru-RU" sz="2200" b="1" i="0" dirty="0">
                <a:solidFill>
                  <a:srgbClr val="000000"/>
                </a:solidFill>
                <a:effectLst/>
                <a:latin typeface="YS Text"/>
              </a:rPr>
              <a:t>Русский учёный и изобретатель в области аэродинамики (1) </a:t>
            </a:r>
            <a:r>
              <a:rPr lang="ru-RU" sz="2200" b="1" i="0" dirty="0" err="1">
                <a:solidFill>
                  <a:srgbClr val="000000"/>
                </a:solidFill>
                <a:effectLst/>
                <a:latin typeface="YS Text"/>
              </a:rPr>
              <a:t>ракетодинамики</a:t>
            </a:r>
            <a:r>
              <a:rPr lang="ru-RU" sz="2200" b="1" i="0" dirty="0">
                <a:solidFill>
                  <a:srgbClr val="000000"/>
                </a:solidFill>
                <a:effectLst/>
                <a:latin typeface="YS Text"/>
              </a:rPr>
              <a:t> (2) теории самолёта и дирижабля (3) основоположник современной космонавтики Константин Эдуардович Циолковский (4) разработал теорию многоступенчатого ракетостроения (5) решил важные задачи (6) связанные с движением ракет в неоднородном поле тяготения (7) посадкой космического аппарата на поверхность планет (8) лишённых атмосферы (9) выдвинул идеи о создании ракеты – искусственного спутника Земли (10) и околоземных орбитальных станций.</a:t>
            </a:r>
            <a:endParaRPr lang="ru-RU" sz="22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(1 2 3) Запятая ставится: перечисление однородных членов, не связанных союзами.</a:t>
            </a: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(4) Запятая не ставится между подлежащим и сказуемым ЦИОЛКОВСКИЙ РАЗРАБОТАЛ.</a:t>
            </a: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(5) Запятая ставится между сказуемыми, не соединенными союзами: РАЗРАБОТАЛ РЕШИЛ.</a:t>
            </a: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(6 9) Запятая ставится перед причастным оборотом и в конце его СВЯЗАННЫЕ С движением ракет в неоднородном поле тяготения (7) посадкой космического аппарата на поверхность планет (8) лишённых атмосферы.</a:t>
            </a: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(7) Запятая ставится, так идет перечисление с бессоюзной связью С ДВИЖЕНИЕМ РАКЕТ ПОСАДКОЙ КОСМИЧЕСКОГО АППАРАТА…</a:t>
            </a: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(8) Запятая ставится перед причастным оборотом и в конце его ЛИШЁННЫХ АТМОСФЕРЫ.</a:t>
            </a:r>
          </a:p>
          <a:p>
            <a:r>
              <a:rPr lang="ru-RU" sz="2200" i="0" dirty="0">
                <a:solidFill>
                  <a:srgbClr val="000000"/>
                </a:solidFill>
                <a:effectLst/>
                <a:latin typeface="YS Text"/>
              </a:rPr>
              <a:t>(10) Запятая не ставится, так идет перечисление с одиночным союзом И: РАКЕТА – СТАНЦИИ.</a:t>
            </a:r>
          </a:p>
        </p:txBody>
      </p:sp>
    </p:spTree>
    <p:extLst>
      <p:ext uri="{BB962C8B-B14F-4D97-AF65-F5344CB8AC3E}">
        <p14:creationId xmlns:p14="http://schemas.microsoft.com/office/powerpoint/2010/main" val="2692572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2D4D2FE-F79E-4AD2-B264-D4EC00E5A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4235"/>
            <a:ext cx="10515600" cy="571272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1. Домашнее задание  к следующей консультации в прикреплённом файле.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</a:rPr>
              <a:t>2. Также прикрепляю эту презентацию.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3. Для успешной работы прикрепляю памятки-правила по синтаксису.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>
                <a:solidFill>
                  <a:schemeClr val="accent1"/>
                </a:solidFill>
              </a:rPr>
              <a:t>ЖЕЛАЮ УДАЧИ!</a:t>
            </a:r>
          </a:p>
        </p:txBody>
      </p:sp>
    </p:spTree>
    <p:extLst>
      <p:ext uri="{BB962C8B-B14F-4D97-AF65-F5344CB8AC3E}">
        <p14:creationId xmlns:p14="http://schemas.microsoft.com/office/powerpoint/2010/main" val="4183806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D6D8D-8546-4F1D-8A48-AB3C7A89F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ССЫЛКА НА БЕСПЛАТНЫЕ ДИСТАНЦИОННЫЕ ЗАНЯТИЯ ПО РУССКОМУ ЯЗЫКУ (И НЕ ТОЛЬКО)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FE5D75-2C6D-4E54-8CA7-08302F1D2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ru-RU" sz="6000" b="1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sz="6000" b="1" dirty="0">
                <a:solidFill>
                  <a:schemeClr val="accent1"/>
                </a:solidFill>
              </a:rPr>
              <a:t>https://vk.com/umsch_r_oge</a:t>
            </a:r>
            <a:endParaRPr lang="ru-RU" sz="6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30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F9D3DE-6128-48BA-8920-4D1CF2944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БЕСПЛАТНЫЕ ЗАНЯТИЯ В ОНЛАЙН-ШКОЛЕ УМСКУЛ на </a:t>
            </a:r>
            <a:r>
              <a:rPr lang="en-US" b="1" dirty="0" err="1">
                <a:solidFill>
                  <a:schemeClr val="accent1"/>
                </a:solidFill>
              </a:rPr>
              <a:t>youtube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1D70CF-5AD3-4C07-B91F-8415B8A67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accent1"/>
                </a:solidFill>
              </a:rPr>
              <a:t> </a:t>
            </a:r>
            <a:r>
              <a:rPr lang="en-US" sz="5400" b="1" dirty="0">
                <a:solidFill>
                  <a:schemeClr val="accent1"/>
                </a:solidFill>
              </a:rPr>
              <a:t>https://www.youtube.com/channel/UCmRJO0vrwCgO4j7mMsfRRew</a:t>
            </a:r>
            <a:endParaRPr lang="ru-RU" sz="5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280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E9DA1-E419-4705-A429-B682EB068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ПУНКТУАЦИОННЫЙ АНАЛИЗ ПРЕДЛОЖЕНИЯ. ЗАДАНИЕ  № 3.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6C92DE-452A-466C-8826-4B6CD7A26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Расставьте знаки препинания. Укажите цифры, на месте которых должны стоять запятые.</a:t>
            </a:r>
          </a:p>
          <a:p>
            <a:r>
              <a:rPr lang="ru-RU" b="1" dirty="0"/>
              <a:t>Слово «галстук» переводится с немецкого (1) как «шейный платок» (2) и во времена Пушкина галстуком действительно назывался платок (3) или шарф (4) который складывали по диагонали (5) и завязывали бантом (6) или узлом (7) а концы заправляли под жилет (8) поэтому модники того времени щеголяли друг перед другом (9) завязывая галстуки (10) то так (11) то эдак.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861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F42473-7726-4598-A4C5-C317D8363C70}"/>
              </a:ext>
            </a:extLst>
          </p:cNvPr>
          <p:cNvSpPr/>
          <p:nvPr/>
        </p:nvSpPr>
        <p:spPr>
          <a:xfrm>
            <a:off x="267286" y="474345"/>
            <a:ext cx="1163398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YS Text"/>
              </a:rPr>
              <a:t>Ответ: 2 4 7 8 9 11</a:t>
            </a:r>
          </a:p>
          <a:p>
            <a:r>
              <a:rPr lang="ru-RU" sz="2000" b="1" dirty="0"/>
              <a:t>Слово «галстук» переводится с немецкого (1) как «шейный платок» (2) и во времена Пушкина галстуком действительно назывался платок (3) или шарф (4) который складывали по диагонали (5) и завязывали бантом (6) или узлом (7) а концы заправляли под жилет (8) поэтому модники того времени щеголяли друг перед другом (9) завязывая галстуки (10) то так (11) то эдак.</a:t>
            </a:r>
            <a:endParaRPr lang="ru-RU" sz="2000" dirty="0"/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(1)Перед КАК запятая не ставится: слово имеет смысловую связь со сказуемым: переводится как «шейный платок».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(2)Запятая перед И между двумя простыми предложениями.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(3) Перед неповторяющимся ИЛИ запятая не ставится.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(4) Перед подчинительным союзом КОТОРЫЙ запятая ставится. С него начинается придаточное предложение, которое всегда отделяется от главного запятой.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(5) Запятая не ставится: сочинительный союз И связывает два сказуемых: СКЛАДЫВАЛИ ЗАВЯЗЫВАЛИ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(6) Перед неповторяющимся ИЛИ запятая не ставится.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(7) Запятая ставится перед сочинительным союзом А.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(8) Запятая ставится между двумя простыми предложениями с бессоюзной связью. ПОЭТОМУ – наречие, является обстоятельством в предложении.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(9) Запятая ставится перед деепричастным оборотом ЗАВЯЗЫВАЯ ГАЛСТУКИ…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(10) Знаков препинания нет.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(11) Запятая ставится в словосочетании ТО ТАК, ТО ЭДАК (повтор ТО-ТО).</a:t>
            </a:r>
          </a:p>
        </p:txBody>
      </p:sp>
    </p:spTree>
    <p:extLst>
      <p:ext uri="{BB962C8B-B14F-4D97-AF65-F5344CB8AC3E}">
        <p14:creationId xmlns:p14="http://schemas.microsoft.com/office/powerpoint/2010/main" val="1672417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D26D9D-4372-4930-9598-9D7AB7DF4DEA}"/>
              </a:ext>
            </a:extLst>
          </p:cNvPr>
          <p:cNvSpPr/>
          <p:nvPr/>
        </p:nvSpPr>
        <p:spPr>
          <a:xfrm>
            <a:off x="328246" y="797510"/>
            <a:ext cx="1153550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200" b="1" i="0" dirty="0">
                <a:solidFill>
                  <a:srgbClr val="000000"/>
                </a:solidFill>
                <a:effectLst/>
                <a:latin typeface="YS Text"/>
              </a:rPr>
              <a:t>Полуостров Камчатка (1) омывается на западе Охотским морем, на северо-востоке (2) Беринговым, Тихим океаном (3) на юго-востоке.</a:t>
            </a:r>
            <a:endParaRPr lang="ru-RU" sz="42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4200" b="1" i="0" dirty="0">
                <a:solidFill>
                  <a:srgbClr val="000000"/>
                </a:solidFill>
                <a:effectLst/>
                <a:latin typeface="YS Text"/>
              </a:rPr>
              <a:t>Камчатка на весь мир славится своими вулканами. Самый высокий её вулкан (4) Ключевская Сопка. Высота этого действующего вулкана (5) 4750 метров. Его вершина (6) самая высокая (7) точка Камчатки и Зауралья.</a:t>
            </a:r>
            <a:endParaRPr lang="ru-RU" sz="4200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4279740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9DA79E-D8B4-4A48-A496-025EC006BAE5}"/>
              </a:ext>
            </a:extLst>
          </p:cNvPr>
          <p:cNvSpPr/>
          <p:nvPr/>
        </p:nvSpPr>
        <p:spPr>
          <a:xfrm>
            <a:off x="370449" y="317424"/>
            <a:ext cx="11451101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YS Text"/>
              </a:rPr>
              <a:t>Ответ: 2 3 4 5 6</a:t>
            </a:r>
          </a:p>
          <a:p>
            <a:r>
              <a:rPr lang="ru-RU" sz="2000" b="1" i="0" dirty="0">
                <a:solidFill>
                  <a:srgbClr val="000000"/>
                </a:solidFill>
                <a:effectLst/>
                <a:latin typeface="YS Text"/>
              </a:rPr>
              <a:t>Полуостров Камчатка (1) омывается на западе Охотским морем, на северо-востоке (2) Беринговым, Тихим океаном (3) на юго-востоке.</a:t>
            </a:r>
            <a:endParaRPr lang="ru-RU" sz="20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000" b="1" i="0" dirty="0">
                <a:solidFill>
                  <a:srgbClr val="000000"/>
                </a:solidFill>
                <a:effectLst/>
                <a:latin typeface="YS Text"/>
              </a:rPr>
              <a:t>Камчатка на весь мир славится своими вулканами. Самый высокий её вулкан (4) Ключевская Сопка. Высота этого действующего вулкана (5) 4750 метров. Его вершина (6) самая высокая (7) точка Камчатки и Зауралья.</a:t>
            </a:r>
            <a:endParaRPr lang="ru-RU" sz="2000" b="0" i="0" dirty="0">
              <a:solidFill>
                <a:srgbClr val="000000"/>
              </a:solidFill>
              <a:effectLst/>
              <a:latin typeface="YS Text"/>
            </a:endParaRP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(1) Тире не ставится в данном случае между подлежащим и сказуемым: ПОЛУОСТРОВ КАМЧАТКА ОМЫВАЕТСЯ.</a:t>
            </a: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(2) Тире ставится на месте пропущенного сказуемого ОМЫВАЕТСЯ.</a:t>
            </a: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(3) Тире ставится на месте пропущенного сказуемого ОМЫВАЕТСЯ.</a:t>
            </a: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(4) Тире ставится между подлежащим ВУЛКАН и сказуемым КЛЮЧЕВСКАЯ СОПКА на месте пропущенного глагола-связки ЕСТЬ. Тире ставится, когда подлежащее и сказуемое выражены существительным.</a:t>
            </a: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(5) Тире ставится между подлежащим, выраженным именительным падежом имени существительного, и сказуемым, выраженным именем числительным (пропущен глагол-связка ЕСТЬ).</a:t>
            </a: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(6) Тире ставится между подлежащим ВЕРШИНА и сказуемым ТОЧКА на месте пропущенного глагола-связки ЕСТЬ. Тире ставится, когда подлежащее и сказуемое выражены существительным.</a:t>
            </a:r>
          </a:p>
          <a:p>
            <a:r>
              <a:rPr lang="ru-RU" sz="2100" i="0" dirty="0">
                <a:solidFill>
                  <a:srgbClr val="000000"/>
                </a:solidFill>
                <a:effectLst/>
                <a:latin typeface="YS Text"/>
              </a:rPr>
              <a:t>(7) Знаков препинания нет.</a:t>
            </a:r>
          </a:p>
        </p:txBody>
      </p:sp>
    </p:spTree>
    <p:extLst>
      <p:ext uri="{BB962C8B-B14F-4D97-AF65-F5344CB8AC3E}">
        <p14:creationId xmlns:p14="http://schemas.microsoft.com/office/powerpoint/2010/main" val="2302193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F25720-A7AA-4045-894A-D647485BFF02}"/>
              </a:ext>
            </a:extLst>
          </p:cNvPr>
          <p:cNvSpPr/>
          <p:nvPr/>
        </p:nvSpPr>
        <p:spPr>
          <a:xfrm>
            <a:off x="370449" y="506663"/>
            <a:ext cx="1145110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YS Text"/>
              </a:rPr>
              <a:t>Для изображения медведей в сосновом бору художник Иван Шишкин привлёк известного анималиста Константина Савицкого (1) который (2) с задачей справился превосходно (3) и Шишкин достаточно справедливо оценил вклад компаньона (4) поэтому попросил его поставить свою подпись под картиной рядом со своей (5) и (6) именно в таком виде (7) полотно «Утро в сосновом лесу» (8) и привезли Павлу Третьякову (9) который успел купить картину у художника в процессе работы.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48031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9C2E932-F250-45AA-8A55-A97CD851F0E3}"/>
              </a:ext>
            </a:extLst>
          </p:cNvPr>
          <p:cNvSpPr/>
          <p:nvPr/>
        </p:nvSpPr>
        <p:spPr>
          <a:xfrm>
            <a:off x="407963" y="612845"/>
            <a:ext cx="113526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YS Text"/>
              </a:rPr>
              <a:t>Ответ: 1 3 4 5 9</a:t>
            </a:r>
          </a:p>
          <a:p>
            <a:r>
              <a:rPr lang="ru-RU" sz="2000" b="1" i="0" dirty="0">
                <a:solidFill>
                  <a:srgbClr val="000000"/>
                </a:solidFill>
                <a:effectLst/>
                <a:latin typeface="YS Text"/>
              </a:rPr>
              <a:t>Для изображения медведей в сосновом бору художник Иван Шишкин привлёк известного анималиста Константина Савицкого (1) который (2) с задачей справился превосходно (3) и Шишкин достаточно справедливо оценил вклад компаньона (4) поэтому попросил его поставить свою подпись под картиной рядом со своей (5) и (6) именно в таком виде (7) полотно «Утро в сосновом лесу» (8) и привезли Павлу Третьякову (9) который успел купить картину у художника в процессе работы.</a:t>
            </a:r>
            <a:endParaRPr lang="ru-RU" sz="2000" dirty="0"/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(1) Перед подчинительным союзом КОТОРЫЙ запятая ставится. С него начинается придаточное предложение, которое всегда отделяется от главного запятой.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(2) Знаков препинания нет.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(3) Запятая ставится перед И, так как закончилось придаточное предложение КОТОРЫЙ С ЗАДАЧЕЙ СПРАВИЛСЯ ПРЕВОСХОДНО, и далее следует другое предложение.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(4) Запятая ставится между двумя простыми предложениями с бессоюзной связью. ПОЭТОМУ – наречие, является обстоятельством в предложении.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(5) Запятая ставится перед И, соединяющим два предложения: основа одного предложения ШИШКИН ОЦЕНИЛ… ПОПРОСИЛ ПОСТАВИТЬ, основа другого – ПОЛОТНО ПРИВЕЗЛИ.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(6 7 8) – Знаков препинания нет.</a:t>
            </a:r>
          </a:p>
          <a:p>
            <a:r>
              <a:rPr lang="ru-RU" sz="2000" i="0" dirty="0">
                <a:solidFill>
                  <a:srgbClr val="000000"/>
                </a:solidFill>
                <a:effectLst/>
                <a:latin typeface="YS Text"/>
              </a:rPr>
              <a:t>(9) Перед подчинительным союзом КОТОРЫЙ запятая ставится. С него начинается придаточное предложение, которое всегда отделяется от главного запятой.</a:t>
            </a:r>
          </a:p>
        </p:txBody>
      </p:sp>
    </p:spTree>
    <p:extLst>
      <p:ext uri="{BB962C8B-B14F-4D97-AF65-F5344CB8AC3E}">
        <p14:creationId xmlns:p14="http://schemas.microsoft.com/office/powerpoint/2010/main" val="25263953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1856</Words>
  <Application>Microsoft Office PowerPoint</Application>
  <PresentationFormat>Широкоэкранный</PresentationFormat>
  <Paragraphs>88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YS Text</vt:lpstr>
      <vt:lpstr>Тема Office</vt:lpstr>
      <vt:lpstr>ПОДГОТОВКА К  ОГЭ</vt:lpstr>
      <vt:lpstr>ССЫЛКА НА БЕСПЛАТНЫЕ ДИСТАНЦИОННЫЕ ЗАНЯТИЯ ПО РУССКОМУ ЯЗЫКУ (И НЕ ТОЛЬКО)</vt:lpstr>
      <vt:lpstr>БЕСПЛАТНЫЕ ЗАНЯТИЯ В ОНЛАЙН-ШКОЛЕ УМСКУЛ на youtube</vt:lpstr>
      <vt:lpstr>ПУНКТУАЦИОННЫЙ АНАЛИЗ ПРЕДЛОЖЕНИЯ. ЗАДАНИЕ  № 3.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 ОГЭ</dc:title>
  <dc:creator>Светлана</dc:creator>
  <cp:lastModifiedBy>Светлана</cp:lastModifiedBy>
  <cp:revision>7</cp:revision>
  <dcterms:created xsi:type="dcterms:W3CDTF">2020-03-18T16:58:54Z</dcterms:created>
  <dcterms:modified xsi:type="dcterms:W3CDTF">2020-03-18T18:37:30Z</dcterms:modified>
</cp:coreProperties>
</file>