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60" r:id="rId6"/>
    <p:sldId id="261" r:id="rId7"/>
    <p:sldId id="262" r:id="rId8"/>
    <p:sldId id="266" r:id="rId9"/>
    <p:sldId id="267" r:id="rId10"/>
    <p:sldId id="263" r:id="rId11"/>
    <p:sldId id="265" r:id="rId12"/>
    <p:sldId id="268" r:id="rId13"/>
    <p:sldId id="269" r:id="rId14"/>
    <p:sldId id="259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777777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 varScale="1">
        <p:scale>
          <a:sx n="68" d="100"/>
          <a:sy n="68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90800" y="2362200"/>
            <a:ext cx="6477000" cy="1238250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3962400"/>
            <a:ext cx="6553200" cy="533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noProof="0"/>
              <a:t>Образец подзаголовка</a:t>
            </a:r>
            <a:endParaRPr lang="en-US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69A522D-56CA-49EE-A686-C2B36405FA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06561-D2E3-4EB3-9629-8BBE4087FE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442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6100" y="228600"/>
            <a:ext cx="1790700" cy="58975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28600"/>
            <a:ext cx="5219700" cy="58975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310D4-89F2-4351-A3C3-FE12E5E35F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98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4CA2-0AF5-48D8-B9AC-7B8E42A23C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55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2CCC55-EB97-4310-9954-D3394FD36E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872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00200" y="1295400"/>
            <a:ext cx="34671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19700" y="1295400"/>
            <a:ext cx="34671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3396D-FF00-40E5-ACF7-27392E3DAF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683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A0568-CFAF-4622-A8D2-AC6F1DC214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045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8B382-A6D1-4FC6-A217-2D40625F38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62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5F9D-D7D0-4FF5-A7FE-3B293EE16D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02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E1DDC-082C-4B5D-A7DF-3D6CF0322F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51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6C4C9-13CC-4605-9784-95223DFF25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7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28600"/>
            <a:ext cx="7162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295400"/>
            <a:ext cx="7086600" cy="483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558FCDC-476A-4E4A-9F2F-6611F935B9C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33333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33333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33333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33333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33333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33333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33333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33333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33333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333333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>
          <a:solidFill>
            <a:srgbClr val="333333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rgbClr val="333333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rgbClr val="333333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rgbClr val="333333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rgbClr val="333333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rgbClr val="333333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rgbClr val="333333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operaguide.ru/composers/92-compositori-russi/46-glinka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Из чего состоит опера?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3789040"/>
            <a:ext cx="6553200" cy="706760"/>
          </a:xfrm>
        </p:spPr>
        <p:txBody>
          <a:bodyPr/>
          <a:lstStyle/>
          <a:p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Структура оперы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u="sng" dirty="0"/>
              <a:t>Оперное произведение делится на</a:t>
            </a:r>
          </a:p>
          <a:p>
            <a:pPr algn="ctr"/>
            <a:r>
              <a:rPr lang="ru-RU" dirty="0"/>
              <a:t>Акты</a:t>
            </a:r>
          </a:p>
          <a:p>
            <a:pPr algn="ctr"/>
            <a:r>
              <a:rPr lang="ru-RU" dirty="0"/>
              <a:t>Картины</a:t>
            </a:r>
          </a:p>
          <a:p>
            <a:pPr algn="ctr"/>
            <a:r>
              <a:rPr lang="ru-RU" dirty="0"/>
              <a:t>Сцены</a:t>
            </a:r>
          </a:p>
          <a:p>
            <a:pPr algn="ctr"/>
            <a:r>
              <a:rPr lang="ru-RU" dirty="0"/>
              <a:t>Номера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534400"/>
            <a:ext cx="4234780" cy="282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148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Виды сольных номеров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u="sng" dirty="0"/>
              <a:t>Ария</a:t>
            </a:r>
            <a:r>
              <a:rPr lang="ru-RU" dirty="0"/>
              <a:t> (ит. песня) – основная музыкальная характеристика оперного героя. Она наиболее полно раскрывает характер действующего лица. Это музыкальный портрет героя.</a:t>
            </a:r>
          </a:p>
          <a:p>
            <a:r>
              <a:rPr lang="ru-RU" b="1" i="1" u="sng" dirty="0"/>
              <a:t>Ариозо</a:t>
            </a:r>
            <a:r>
              <a:rPr lang="ru-RU" dirty="0"/>
              <a:t> – небольшая лирическая ария с плавной мелодией.</a:t>
            </a:r>
          </a:p>
          <a:p>
            <a:r>
              <a:rPr lang="ru-RU" b="1" i="1" u="sng" dirty="0"/>
              <a:t>Каватина</a:t>
            </a:r>
            <a:r>
              <a:rPr lang="ru-RU" dirty="0"/>
              <a:t> – первая выходная ария героя.</a:t>
            </a:r>
          </a:p>
          <a:p>
            <a:r>
              <a:rPr lang="ru-RU" b="1" i="1" u="sng" dirty="0"/>
              <a:t>Монолог</a:t>
            </a:r>
            <a:r>
              <a:rPr lang="ru-RU" dirty="0"/>
              <a:t> – размышление с высказыванием мыслей вслух.</a:t>
            </a:r>
          </a:p>
          <a:p>
            <a:r>
              <a:rPr lang="ru-RU" b="1" i="1" u="sng" dirty="0"/>
              <a:t>Романс</a:t>
            </a:r>
            <a:r>
              <a:rPr lang="ru-RU" dirty="0"/>
              <a:t> – лирический вокальный номер.</a:t>
            </a:r>
          </a:p>
        </p:txBody>
      </p:sp>
    </p:spTree>
    <p:extLst>
      <p:ext uri="{BB962C8B-B14F-4D97-AF65-F5344CB8AC3E}">
        <p14:creationId xmlns:p14="http://schemas.microsoft.com/office/powerpoint/2010/main" val="2510726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Опера в России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В России </a:t>
            </a:r>
            <a:r>
              <a:rPr lang="ru-RU" sz="2000" b="1" dirty="0"/>
              <a:t>опера</a:t>
            </a:r>
            <a:r>
              <a:rPr lang="ru-RU" sz="2000" dirty="0"/>
              <a:t> стала популярна в XIX веке. В 1836 году Михаил Иванович Глинка</a:t>
            </a:r>
            <a:r>
              <a:rPr lang="ru-RU" sz="2000" dirty="0">
                <a:hlinkClick r:id="rId2" tooltip="Михаил Иванович Глинка"/>
              </a:rPr>
              <a:t> </a:t>
            </a:r>
            <a:r>
              <a:rPr lang="ru-RU" sz="2000" dirty="0"/>
              <a:t>создал оперу «Жизнь за царя», в советское время эта опера была известна под названием «Иван Сусанин», и тем самым открыл новые возможности оперного искусства. </a:t>
            </a:r>
          </a:p>
          <a:p>
            <a:r>
              <a:rPr lang="ru-RU" sz="2000" dirty="0"/>
              <a:t>Потом появился новый вид народной оперной драмы – </a:t>
            </a:r>
            <a:r>
              <a:rPr lang="ru-RU" sz="2000" b="1" i="1" dirty="0"/>
              <a:t>«Борис Годунов» </a:t>
            </a:r>
            <a:r>
              <a:rPr lang="ru-RU" sz="2000" i="1" dirty="0"/>
              <a:t>Модеста Петровича Мусоргского</a:t>
            </a:r>
            <a:r>
              <a:rPr lang="ru-RU" sz="2000" dirty="0"/>
              <a:t> (1839 – 1881). За ней последовала сказочно-лирическая опера </a:t>
            </a:r>
            <a:r>
              <a:rPr lang="ru-RU" sz="2000" b="1" i="1" dirty="0"/>
              <a:t>«Снегурочка» </a:t>
            </a:r>
            <a:r>
              <a:rPr lang="ru-RU" sz="2000" i="1" dirty="0"/>
              <a:t>Николая Андреевича Римского-Корсакова (1844-1908)</a:t>
            </a:r>
            <a:r>
              <a:rPr lang="ru-RU" sz="2000" dirty="0"/>
              <a:t>, а также его оперы-сказки </a:t>
            </a:r>
            <a:r>
              <a:rPr lang="ru-RU" sz="2000" b="1" i="1" dirty="0"/>
              <a:t>«Садко» </a:t>
            </a:r>
            <a:r>
              <a:rPr lang="ru-RU" sz="2000" dirty="0"/>
              <a:t>и </a:t>
            </a:r>
            <a:r>
              <a:rPr lang="ru-RU" sz="2000" b="1" i="1" dirty="0"/>
              <a:t>«Сказание о невидимом граде Китеже».</a:t>
            </a:r>
            <a:r>
              <a:rPr lang="ru-RU" sz="2000" dirty="0"/>
              <a:t> </a:t>
            </a:r>
            <a:r>
              <a:rPr lang="ru-RU" sz="2000" i="1" dirty="0"/>
              <a:t>Петр Ильич Чайковский (1840 – 1893)</a:t>
            </a:r>
            <a:r>
              <a:rPr lang="ru-RU" sz="2000" dirty="0"/>
              <a:t>подарил мировой культуре лирическо-психологические оперы, такие как </a:t>
            </a:r>
            <a:r>
              <a:rPr lang="ru-RU" sz="2000" b="1" i="1" dirty="0"/>
              <a:t>«Пиковая дама» </a:t>
            </a:r>
            <a:r>
              <a:rPr lang="ru-RU" sz="2000" dirty="0"/>
              <a:t>и</a:t>
            </a:r>
            <a:r>
              <a:rPr lang="ru-RU" sz="2000" b="1" i="1" dirty="0"/>
              <a:t> «Евгений Онегин».</a:t>
            </a:r>
          </a:p>
        </p:txBody>
      </p:sp>
    </p:spTree>
    <p:extLst>
      <p:ext uri="{BB962C8B-B14F-4D97-AF65-F5344CB8AC3E}">
        <p14:creationId xmlns:p14="http://schemas.microsoft.com/office/powerpoint/2010/main" val="3109099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</a:t>
            </a:r>
            <a:r>
              <a:rPr lang="ru-RU" b="1" i="1" dirty="0"/>
              <a:t>Опера сегодня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Опера популярна и сегодня. Она завораживает. Могучее зрелище спектакля, великолепные голоса исполнителей дадут вам столько новых сил, эмоций и переживаний, что уже не сможете представить свою жизнь без оперы!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270142"/>
            <a:ext cx="4291136" cy="285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38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35696" y="2971800"/>
            <a:ext cx="7079704" cy="914400"/>
          </a:xfrm>
        </p:spPr>
        <p:txBody>
          <a:bodyPr/>
          <a:lstStyle/>
          <a:p>
            <a:r>
              <a:rPr lang="ru-RU" dirty="0"/>
              <a:t>Спасибо за внимание</a:t>
            </a:r>
            <a:endParaRPr lang="en-US" dirty="0"/>
          </a:p>
        </p:txBody>
      </p:sp>
      <p:pic>
        <p:nvPicPr>
          <p:cNvPr id="6150" name="Picture 6" descr="boy_playing_clarinet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438400"/>
            <a:ext cx="1663700" cy="166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916CD-13B2-47C1-B638-7D99F8776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E52454-F323-494D-8371-564F9E407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Законспектировать материал презентации.</a:t>
            </a:r>
          </a:p>
        </p:txBody>
      </p:sp>
    </p:spTree>
    <p:extLst>
      <p:ext uri="{BB962C8B-B14F-4D97-AF65-F5344CB8AC3E}">
        <p14:creationId xmlns:p14="http://schemas.microsoft.com/office/powerpoint/2010/main" val="4186467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Опера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Музыкальный спектакль, где все действующие лица поют.</a:t>
            </a:r>
          </a:p>
          <a:p>
            <a:r>
              <a:rPr lang="ru-RU" dirty="0"/>
              <a:t>Самое главное в опере - это музыка.</a:t>
            </a:r>
            <a:endParaRPr lang="en-US" dirty="0"/>
          </a:p>
        </p:txBody>
      </p:sp>
      <p:pic>
        <p:nvPicPr>
          <p:cNvPr id="4100" name="Picture 4" descr="conductor_conducting_hg_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638" y="3810000"/>
            <a:ext cx="2595562" cy="259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914" y="2713187"/>
            <a:ext cx="4987724" cy="33843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Литература</a:t>
            </a:r>
          </a:p>
          <a:p>
            <a:r>
              <a:rPr lang="ru-RU" dirty="0">
                <a:solidFill>
                  <a:schemeClr val="tx1"/>
                </a:solidFill>
              </a:rPr>
              <a:t>Изобразительное искусство</a:t>
            </a:r>
          </a:p>
          <a:p>
            <a:r>
              <a:rPr lang="ru-RU" dirty="0">
                <a:solidFill>
                  <a:schemeClr val="tx1"/>
                </a:solidFill>
              </a:rPr>
              <a:t>Драматическое искусство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57200"/>
            <a:ext cx="7162800" cy="595536"/>
          </a:xfrm>
        </p:spPr>
        <p:txBody>
          <a:bodyPr/>
          <a:lstStyle/>
          <a:p>
            <a:pPr algn="ctr"/>
            <a:r>
              <a:rPr lang="ru-RU" sz="2400" b="1" dirty="0"/>
              <a:t>В опере представлены такие виды искусства как: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0" y="2788558"/>
            <a:ext cx="5334000" cy="35528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Либретто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основу оперы положено </a:t>
            </a:r>
            <a:r>
              <a:rPr lang="ru-RU" b="1" i="1" u="sng" dirty="0"/>
              <a:t>либретто</a:t>
            </a:r>
            <a:r>
              <a:rPr lang="ru-RU" dirty="0"/>
              <a:t> – литературный текст, кратко пересказывающий содержание произведения.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356" y="2667427"/>
            <a:ext cx="4318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86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Увертюра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Открывается опера </a:t>
            </a:r>
            <a:r>
              <a:rPr lang="ru-RU" b="1" i="1" u="sng" dirty="0"/>
              <a:t>оркестровым вступлением</a:t>
            </a:r>
            <a:r>
              <a:rPr lang="ru-RU" dirty="0"/>
              <a:t>, создающим общее настроение оперы.</a:t>
            </a:r>
          </a:p>
          <a:p>
            <a:r>
              <a:rPr lang="ru-RU" dirty="0"/>
              <a:t>Увертюры писались поначалу для того, чтобы дать публике время занять места в зале. Во времена Моцарта, традиция изменилась, и увертюра стала полноправной частью композиции. </a:t>
            </a:r>
          </a:p>
          <a:p>
            <a:r>
              <a:rPr lang="ru-RU" dirty="0"/>
              <a:t>Рихард Вагнер и Иоганн Штраус-младший делали свои увертюры программными, то есть передавали в них, вкратце, сюжет последующего драматического действия. </a:t>
            </a:r>
          </a:p>
        </p:txBody>
      </p:sp>
    </p:spTree>
    <p:extLst>
      <p:ext uri="{BB962C8B-B14F-4D97-AF65-F5344CB8AC3E}">
        <p14:creationId xmlns:p14="http://schemas.microsoft.com/office/powerpoint/2010/main" val="2723726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Структура оперы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u="sng" dirty="0"/>
              <a:t>Опера состоит из законченных вокальных номеров:</a:t>
            </a:r>
          </a:p>
          <a:p>
            <a:pPr algn="ctr"/>
            <a:r>
              <a:rPr lang="ru-RU" dirty="0"/>
              <a:t>Арий</a:t>
            </a:r>
          </a:p>
          <a:p>
            <a:pPr algn="ctr"/>
            <a:r>
              <a:rPr lang="ru-RU" dirty="0"/>
              <a:t>Ансамблей</a:t>
            </a:r>
          </a:p>
          <a:p>
            <a:pPr algn="ctr"/>
            <a:r>
              <a:rPr lang="ru-RU" dirty="0"/>
              <a:t>Речитативов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409" y="3538334"/>
            <a:ext cx="4883981" cy="281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29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Ансамбль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Вокальный номер, в котором учувствует несколько певцов (дуэт, трио, квартет и </a:t>
            </a:r>
            <a:r>
              <a:rPr lang="ru-RU" dirty="0" err="1"/>
              <a:t>т.д</a:t>
            </a:r>
            <a:r>
              <a:rPr lang="ru-RU" dirty="0"/>
              <a:t>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016" y="2492896"/>
            <a:ext cx="5469368" cy="364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81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Речитатив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Род вокальной музыки, ритмически и интонационно близкий к напевной декламации.</a:t>
            </a:r>
          </a:p>
          <a:p>
            <a:r>
              <a:rPr lang="ru-RU" dirty="0"/>
              <a:t>Это пение, но в ней нет главной мелодии, в отличии от сольных номеров (ария и т.д.), слова просто произносятся нараспев.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379" y="3437454"/>
            <a:ext cx="4422242" cy="294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889192"/>
      </p:ext>
    </p:extLst>
  </p:cSld>
  <p:clrMapOvr>
    <a:masterClrMapping/>
  </p:clrMapOvr>
</p:sld>
</file>

<file path=ppt/theme/theme1.xml><?xml version="1.0" encoding="utf-8"?>
<a:theme xmlns:a="http://schemas.openxmlformats.org/drawingml/2006/main" name="moody_melodies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moody_melodies</Template>
  <TotalTime>54</TotalTime>
  <Words>281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Times New Roman</vt:lpstr>
      <vt:lpstr>moody_melodies</vt:lpstr>
      <vt:lpstr>Из чего состоит опера?</vt:lpstr>
      <vt:lpstr>Задание</vt:lpstr>
      <vt:lpstr>                   Опера</vt:lpstr>
      <vt:lpstr>В опере представлены такие виды искусства как:</vt:lpstr>
      <vt:lpstr>                Либретто</vt:lpstr>
      <vt:lpstr>                 Увертюра</vt:lpstr>
      <vt:lpstr>          Структура оперы</vt:lpstr>
      <vt:lpstr>                Ансамбль</vt:lpstr>
      <vt:lpstr>                Речитатив</vt:lpstr>
      <vt:lpstr>        Структура оперы</vt:lpstr>
      <vt:lpstr>    Виды сольных номеров</vt:lpstr>
      <vt:lpstr>          Опера в России</vt:lpstr>
      <vt:lpstr>           Опера сегодня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maniak79</dc:creator>
  <cp:lastModifiedBy>Пользователь</cp:lastModifiedBy>
  <cp:revision>14</cp:revision>
  <dcterms:created xsi:type="dcterms:W3CDTF">2013-03-06T17:05:12Z</dcterms:created>
  <dcterms:modified xsi:type="dcterms:W3CDTF">2021-09-21T17:50:05Z</dcterms:modified>
</cp:coreProperties>
</file>