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sldIdLst>
    <p:sldId id="325" r:id="rId2"/>
    <p:sldId id="322" r:id="rId3"/>
    <p:sldId id="324" r:id="rId4"/>
    <p:sldId id="321" r:id="rId5"/>
    <p:sldId id="286" r:id="rId6"/>
    <p:sldId id="287" r:id="rId7"/>
    <p:sldId id="337" r:id="rId8"/>
    <p:sldId id="326" r:id="rId9"/>
    <p:sldId id="328" r:id="rId10"/>
    <p:sldId id="327" r:id="rId11"/>
    <p:sldId id="300" r:id="rId12"/>
    <p:sldId id="302" r:id="rId13"/>
    <p:sldId id="264" r:id="rId14"/>
    <p:sldId id="305" r:id="rId15"/>
    <p:sldId id="339" r:id="rId16"/>
    <p:sldId id="306" r:id="rId17"/>
    <p:sldId id="340" r:id="rId18"/>
    <p:sldId id="332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EC8DD1-45AB-49AB-B89B-00AE04D6F0B6}" type="datetimeFigureOut">
              <a:rPr lang="ru-RU" smtClean="0"/>
              <a:t>23.09.2021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EF8923-DB16-4836-8701-DDA41ADF0B8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4123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7.jpeg"/><Relationship Id="rId5" Type="http://schemas.microsoft.com/office/2007/relationships/hdphoto" Target="../media/hdphoto1.wdp"/><Relationship Id="rId4" Type="http://schemas.openxmlformats.org/officeDocument/2006/relationships/image" Target="../media/image5.png"/><Relationship Id="rId9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1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8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7.png"/><Relationship Id="rId5" Type="http://schemas.microsoft.com/office/2007/relationships/hdphoto" Target="../media/hdphoto1.wdp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png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216546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921579" y="1196752"/>
            <a:ext cx="475482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  <a:t>«Виват, Россия!»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57519" y="1844824"/>
            <a:ext cx="75921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  <a:t>«Наша слава — русская держава»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708845"/>
            <a:ext cx="1728192" cy="2787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428" y="4149080"/>
            <a:ext cx="1218441" cy="23674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7830" y="3546270"/>
            <a:ext cx="1450234" cy="30747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38762" y="835819"/>
            <a:ext cx="25282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Тема урока: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09804" y="387013"/>
            <a:ext cx="710322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Дистанционный урок по музыке 3 класс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619672" y="2708920"/>
            <a:ext cx="6756978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solidFill>
                  <a:srgbClr val="C00000"/>
                </a:solidFill>
                <a:latin typeface="Bookman Old Style" panose="02050604050505020204" pitchFamily="18" charset="0"/>
              </a:rPr>
              <a:t>Содержание урока: </a:t>
            </a:r>
            <a:r>
              <a:rPr lang="ru-RU" sz="2000" dirty="0">
                <a:solidFill>
                  <a:srgbClr val="C00000"/>
                </a:solidFill>
                <a:latin typeface="Bookman Old Style" panose="02050604050505020204" pitchFamily="18" charset="0"/>
              </a:rPr>
              <a:t>кант и солдатская песня- марш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;</a:t>
            </a:r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7752229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76213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7784" y="1556792"/>
            <a:ext cx="6228184" cy="2308324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При Петре I канты сочиняли для торжеств по случаю побед русского оружия. Такие канты назывались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хвалебными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. Как правило, в них было слово «виват», что в переводе означает да здравствует.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221088"/>
            <a:ext cx="2838889" cy="214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кругленная прямоугольная выноска 4"/>
          <p:cNvSpPr/>
          <p:nvPr/>
        </p:nvSpPr>
        <p:spPr>
          <a:xfrm>
            <a:off x="1083633" y="260648"/>
            <a:ext cx="4661556" cy="783193"/>
          </a:xfrm>
          <a:prstGeom prst="wedgeRoundRectCallout">
            <a:avLst>
              <a:gd name="adj1" fmla="val -28847"/>
              <a:gd name="adj2" fmla="val 225817"/>
              <a:gd name="adj3" fmla="val 16667"/>
            </a:avLst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Почему канты назывались хвалебными? 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9803" y="1844823"/>
            <a:ext cx="1703784" cy="4410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868144" y="256292"/>
            <a:ext cx="2321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Запомни!</a:t>
            </a: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3539" y="99321"/>
            <a:ext cx="972186" cy="143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9781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76213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755576" y="2204864"/>
            <a:ext cx="7560840" cy="313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Ты слушаешь  кант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«Радуйся, </a:t>
            </a:r>
            <a:r>
              <a:rPr lang="ru-RU" sz="3200" b="1" dirty="0" err="1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Росско</a:t>
            </a:r>
            <a:r>
              <a:rPr lang="ru-RU" sz="32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земле».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 время звучания этого сочинения подпевай слова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«Радуйся, </a:t>
            </a:r>
            <a:r>
              <a:rPr lang="ru-RU" sz="2800" b="1" dirty="0" err="1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Росско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земле!»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«Виват!», </a:t>
            </a:r>
            <a:endParaRPr lang="ru-RU" sz="2000" dirty="0">
              <a:solidFill>
                <a:schemeClr val="accent2">
                  <a:lumMod val="75000"/>
                </a:schemeClr>
              </a:solidFill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64726"/>
            <a:ext cx="201369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Слушаем,</a:t>
            </a:r>
          </a:p>
          <a:p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  <a:cs typeface="Times New Roman" panose="02020603050405020304" pitchFamily="18" charset="0"/>
              </a:rPr>
              <a:t>подпеваем</a:t>
            </a:r>
            <a:endParaRPr lang="ru-RU" sz="2400" b="1" dirty="0">
              <a:ln>
                <a:solidFill>
                  <a:sysClr val="windowText" lastClr="000000"/>
                </a:solidFill>
              </a:ln>
              <a:solidFill>
                <a:srgbClr val="FF0000"/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5" name="Picture 2" descr="ᐈ Скрипичній ключ фото, рисунки скрипичный ключ | скачать на ...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470"/>
            <a:ext cx="1350070" cy="1350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332656"/>
            <a:ext cx="1296144" cy="1485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Радуйся, Росско земле.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011616" y="5517232"/>
            <a:ext cx="609600" cy="609600"/>
          </a:xfrm>
          <a:prstGeom prst="rect">
            <a:avLst/>
          </a:prstGeom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27899"/>
            <a:ext cx="1277939" cy="1916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46425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4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98" y="184633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173032" y="212219"/>
            <a:ext cx="2687000" cy="1827193"/>
          </a:xfrm>
          <a:prstGeom prst="cloudCallout">
            <a:avLst>
              <a:gd name="adj1" fmla="val -75256"/>
              <a:gd name="adj2" fmla="val 11302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ookman Old Style" panose="02050604050505020204" pitchFamily="18" charset="0"/>
              </a:rPr>
              <a:t>Как звучал кант?</a:t>
            </a:r>
          </a:p>
        </p:txBody>
      </p:sp>
      <p:sp>
        <p:nvSpPr>
          <p:cNvPr id="4" name="TextBox 3"/>
          <p:cNvSpPr txBox="1"/>
          <p:nvPr/>
        </p:nvSpPr>
        <p:spPr>
          <a:xfrm rot="21268749">
            <a:off x="5968414" y="436683"/>
            <a:ext cx="24961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</a:rPr>
              <a:t>грустно</a:t>
            </a:r>
            <a:endParaRPr lang="ru-RU" sz="40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 rot="695929">
            <a:off x="5620481" y="1539646"/>
            <a:ext cx="301556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энергично</a:t>
            </a:r>
            <a:endParaRPr lang="ru-RU" sz="4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ookman Old Style" panose="020506040505050202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703382">
            <a:off x="4307406" y="4014594"/>
            <a:ext cx="415690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четкий ритм</a:t>
            </a:r>
            <a:endParaRPr lang="ru-RU" sz="40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 rot="21322626">
            <a:off x="874613" y="4480703"/>
            <a:ext cx="39340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многоголосно</a:t>
            </a:r>
            <a:endParaRPr lang="ru-RU" sz="4000" b="1" dirty="0">
              <a:ln w="12700" cmpd="sng">
                <a:solidFill>
                  <a:schemeClr val="accent4"/>
                </a:solidFill>
                <a:prstDash val="solid"/>
              </a:ln>
              <a:gradFill>
                <a:gsLst>
                  <a:gs pos="0">
                    <a:schemeClr val="accent4"/>
                  </a:gs>
                  <a:gs pos="4000">
                    <a:schemeClr val="accent4">
                      <a:lumMod val="60000"/>
                      <a:lumOff val="40000"/>
                    </a:schemeClr>
                  </a:gs>
                  <a:gs pos="87000">
                    <a:schemeClr val="accent4">
                      <a:lumMod val="20000"/>
                      <a:lumOff val="80000"/>
                    </a:schemeClr>
                  </a:gs>
                </a:gsLst>
                <a:lin ang="5400000"/>
              </a:gradFill>
              <a:latin typeface="Bookman Old Style" panose="0205060405050502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 rot="439005">
            <a:off x="2141208" y="2113618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ln w="12700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pattFill prst="narHorz">
                  <a:fgClr>
                    <a:schemeClr val="accent3"/>
                  </a:fgClr>
                  <a:bgClr>
                    <a:schemeClr val="accent3">
                      <a:lumMod val="40000"/>
                      <a:lumOff val="60000"/>
                    </a:schemeClr>
                  </a:bgClr>
                </a:pattFill>
                <a:effectLst>
                  <a:innerShdw blurRad="177800">
                    <a:schemeClr val="accent3">
                      <a:lumMod val="50000"/>
                    </a:schemeClr>
                  </a:inn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Хор</a:t>
            </a:r>
            <a:endParaRPr lang="ru-RU" sz="40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pattFill prst="narHorz">
                <a:fgClr>
                  <a:schemeClr val="accent3"/>
                </a:fgClr>
                <a:bgClr>
                  <a:schemeClr val="accent3">
                    <a:lumMod val="40000"/>
                    <a:lumOff val="60000"/>
                  </a:schemeClr>
                </a:bgClr>
              </a:patt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 rot="21406837">
            <a:off x="1236502" y="5326918"/>
            <a:ext cx="5606022" cy="7445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40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сопровождения</a:t>
            </a:r>
            <a:endParaRPr lang="ru-RU" sz="32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 rot="21174297">
            <a:off x="1567684" y="3014056"/>
            <a:ext cx="69685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i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призывные интонации </a:t>
            </a:r>
            <a:endParaRPr lang="ru-RU" sz="4000" b="1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39514" y="2113618"/>
            <a:ext cx="20249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весело</a:t>
            </a: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8601" y="1018008"/>
            <a:ext cx="1223321" cy="1751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6" descr="Знак вопроса прикольные картинки :: Loktikova.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0723" y="125021"/>
            <a:ext cx="1679309" cy="1463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874404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206375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7" y="1930998"/>
            <a:ext cx="2232248" cy="3579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661248"/>
            <a:ext cx="4000528" cy="50004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 Александр Васильевич Суворов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390547" y="5661248"/>
            <a:ext cx="4357718" cy="5000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Bookman Old Style" panose="02050604050505020204" pitchFamily="18" charset="0"/>
                <a:ea typeface="+mj-ea"/>
                <a:cs typeface="+mj-cs"/>
              </a:rPr>
              <a:t>Михаил Илларионович Кутузов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2081140"/>
            <a:ext cx="3566185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4009" y="1868718"/>
            <a:ext cx="2808312" cy="3641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104547" y="47667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И конечно же все победы, одержанные в боях произошли благодаря нашим великим полководцам.</a:t>
            </a:r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2977" y="730716"/>
            <a:ext cx="17844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Запомни!</a:t>
            </a:r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799" y="196555"/>
            <a:ext cx="972186" cy="143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76213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кругленная прямоугольная выноска 3"/>
          <p:cNvSpPr/>
          <p:nvPr/>
        </p:nvSpPr>
        <p:spPr>
          <a:xfrm>
            <a:off x="1618876" y="1628800"/>
            <a:ext cx="5904657" cy="2553891"/>
          </a:xfrm>
          <a:prstGeom prst="wedgeRoundRectCallout">
            <a:avLst>
              <a:gd name="adj1" fmla="val -2172"/>
              <a:gd name="adj2" fmla="val -67620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В </a:t>
            </a:r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русских народных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песнях </a:t>
            </a:r>
          </a:p>
          <a:p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воспевалась храбрость и удаль солдатская,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ведь песни помогали солдатам воевать, они поднимали им настроение</a:t>
            </a:r>
          </a:p>
          <a:p>
            <a:endParaRPr lang="ru-RU" sz="2400" b="1" dirty="0">
              <a:solidFill>
                <a:schemeClr val="accent6">
                  <a:lumMod val="50000"/>
                </a:schemeClr>
              </a:solidFill>
              <a:latin typeface="Bookman Old Style" panose="02050604050505020204" pitchFamily="18" charset="0"/>
            </a:endParaRP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420888"/>
            <a:ext cx="1762573" cy="2559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88779"/>
            <a:ext cx="1440160" cy="2847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63601" y="273187"/>
            <a:ext cx="2056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Запомни!</a:t>
            </a:r>
          </a:p>
        </p:txBody>
      </p:sp>
      <p:pic>
        <p:nvPicPr>
          <p:cNvPr id="10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6213"/>
            <a:ext cx="546976" cy="80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6277032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76213"/>
            <a:ext cx="8809037" cy="65055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683568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Bookman Old Style" panose="02050604050505020204" pitchFamily="18" charset="0"/>
              </a:rPr>
              <a:t>1.“Солдатушки, бравы ребятушки,</a:t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dirty="0">
                <a:latin typeface="Bookman Old Style" panose="02050604050505020204" pitchFamily="18" charset="0"/>
              </a:rPr>
              <a:t>Где же ваши деды?”</a:t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dirty="0">
                <a:latin typeface="Bookman Old Style" panose="02050604050505020204" pitchFamily="18" charset="0"/>
              </a:rPr>
              <a:t>“Наши деды – славные победы,</a:t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dirty="0">
                <a:latin typeface="Bookman Old Style" panose="02050604050505020204" pitchFamily="18" charset="0"/>
              </a:rPr>
              <a:t>Вот где наши деды!”</a:t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dirty="0">
                <a:latin typeface="Bookman Old Style" panose="02050604050505020204" pitchFamily="18" charset="0"/>
              </a:rPr>
              <a:t>“Наши деды – славные победы,</a:t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dirty="0">
                <a:latin typeface="Bookman Old Style" panose="02050604050505020204" pitchFamily="18" charset="0"/>
              </a:rPr>
              <a:t>Вот где наши деды!”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161267" y="2447891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Bookman Old Style" panose="02050604050505020204" pitchFamily="18" charset="0"/>
              </a:rPr>
              <a:t>2.Солдатушки, бравы ребятушки,</a:t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dirty="0">
                <a:latin typeface="Bookman Old Style" panose="02050604050505020204" pitchFamily="18" charset="0"/>
              </a:rPr>
              <a:t>Где же ваши сестры?”</a:t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dirty="0">
                <a:latin typeface="Bookman Old Style" panose="02050604050505020204" pitchFamily="18" charset="0"/>
              </a:rPr>
              <a:t>“Наши сестры – пики, сабли востры,</a:t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dirty="0">
                <a:latin typeface="Bookman Old Style" panose="02050604050505020204" pitchFamily="18" charset="0"/>
              </a:rPr>
              <a:t>Вот где наши сестры!”</a:t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dirty="0">
                <a:latin typeface="Bookman Old Style" panose="02050604050505020204" pitchFamily="18" charset="0"/>
              </a:rPr>
              <a:t>“Наши сестры – пики, сабли востры,</a:t>
            </a:r>
            <a:br>
              <a:rPr lang="ru-RU" dirty="0">
                <a:latin typeface="Bookman Old Style" panose="02050604050505020204" pitchFamily="18" charset="0"/>
              </a:rPr>
            </a:br>
            <a:r>
              <a:rPr lang="ru-RU" dirty="0">
                <a:latin typeface="Bookman Old Style" panose="02050604050505020204" pitchFamily="18" charset="0"/>
              </a:rPr>
              <a:t>Вот где наши сестры!”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80320" y="421302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>
                <a:latin typeface="Bookman Old Style" panose="02050604050505020204" pitchFamily="18" charset="0"/>
              </a:rPr>
              <a:t>3.Солдатушки, бравы ребятушки, </a:t>
            </a:r>
          </a:p>
          <a:p>
            <a:r>
              <a:rPr lang="ru-RU" dirty="0">
                <a:latin typeface="Bookman Old Style" panose="02050604050505020204" pitchFamily="18" charset="0"/>
              </a:rPr>
              <a:t>Где же ваша слава? </a:t>
            </a:r>
          </a:p>
          <a:p>
            <a:r>
              <a:rPr lang="ru-RU" dirty="0">
                <a:latin typeface="Bookman Old Style" panose="02050604050505020204" pitchFamily="18" charset="0"/>
              </a:rPr>
              <a:t>Наша слава — русская держава, </a:t>
            </a:r>
          </a:p>
          <a:p>
            <a:r>
              <a:rPr lang="ru-RU" dirty="0">
                <a:latin typeface="Bookman Old Style" panose="02050604050505020204" pitchFamily="18" charset="0"/>
              </a:rPr>
              <a:t>Вот где наша слава!</a:t>
            </a:r>
          </a:p>
          <a:p>
            <a:r>
              <a:rPr lang="ru-RU" dirty="0">
                <a:latin typeface="Bookman Old Style" panose="02050604050505020204" pitchFamily="18" charset="0"/>
              </a:rPr>
              <a:t>Наша слава — русская держава, </a:t>
            </a:r>
          </a:p>
          <a:p>
            <a:r>
              <a:rPr lang="ru-RU" dirty="0">
                <a:latin typeface="Bookman Old Style" panose="02050604050505020204" pitchFamily="18" charset="0"/>
              </a:rPr>
              <a:t>Вот где наша слава!</a:t>
            </a:r>
          </a:p>
        </p:txBody>
      </p:sp>
      <p:pic>
        <p:nvPicPr>
          <p:cNvPr id="5" name="Солдатушки. Минус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919864" y="6093296"/>
            <a:ext cx="609600" cy="6096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1150715" y="206514"/>
            <a:ext cx="65527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  <a:t>Солдатушки</a:t>
            </a:r>
            <a:r>
              <a:rPr lang="ru-RU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  <a:t>, бравы ребятушки.</a:t>
            </a:r>
            <a:br>
              <a:rPr lang="ru-RU" sz="28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Bookman Old Style" panose="02050604050505020204" pitchFamily="18" charset="0"/>
              </a:rPr>
            </a:br>
            <a:endParaRPr lang="ru-RU" sz="28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908720"/>
            <a:ext cx="1277939" cy="1916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5627546" y="1077218"/>
            <a:ext cx="1789566" cy="442674"/>
          </a:xfrm>
          <a:prstGeom prst="wedgeRoundRectCallout">
            <a:avLst>
              <a:gd name="adj1" fmla="val 38605"/>
              <a:gd name="adj2" fmla="val 87072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Поём песню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657449" y="2004995"/>
            <a:ext cx="1872208" cy="1923990"/>
          </a:xfrm>
          <a:prstGeom prst="wedgeRoundRectCallout">
            <a:avLst>
              <a:gd name="adj1" fmla="val 42135"/>
              <a:gd name="adj2" fmla="val -64889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Bookman Old Style" panose="02050604050505020204" pitchFamily="18" charset="0"/>
              </a:rPr>
              <a:t>Произносим четко слова, согласные буквы произносим твёрдо </a:t>
            </a:r>
          </a:p>
        </p:txBody>
      </p:sp>
    </p:spTree>
    <p:extLst>
      <p:ext uri="{BB962C8B-B14F-4D97-AF65-F5344CB8AC3E}">
        <p14:creationId xmlns:p14="http://schemas.microsoft.com/office/powerpoint/2010/main" val="67269912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297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" y="260648"/>
            <a:ext cx="8809037" cy="641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2" y="2575862"/>
            <a:ext cx="4228648" cy="2862322"/>
          </a:xfrm>
          <a:prstGeom prst="rect">
            <a:avLst/>
          </a:prstGeom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Сходство – четкий ритм, маршевый характер, исполняется мужским хором. Отличия – солдатская песня задорная, энергичная, под нее легко шагать. Кант имеет ликующий, торжественный характер, присутствуют речевые  призывные,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виватные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интонации</a:t>
            </a:r>
            <a:endParaRPr lang="ru-RU" sz="1400" b="1" dirty="0">
              <a:solidFill>
                <a:schemeClr val="accent2">
                  <a:lumMod val="75000"/>
                </a:schemeClr>
              </a:solidFill>
              <a:effectLst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924944"/>
            <a:ext cx="2222578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1187624" y="836712"/>
            <a:ext cx="4860032" cy="1328023"/>
          </a:xfrm>
          <a:prstGeom prst="wedgeRoundRectCallout">
            <a:avLst>
              <a:gd name="adj1" fmla="val -27738"/>
              <a:gd name="adj2" fmla="val 97665"/>
              <a:gd name="adj3" fmla="val 16667"/>
            </a:avLst>
          </a:prstGeom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Скажите, ребята, чем различаются и чем похожи между собой солдатская песня и хвалебный кант? 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7215" y="1754163"/>
            <a:ext cx="1768475" cy="2560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266186" y="320378"/>
            <a:ext cx="20569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Запомни!</a:t>
            </a: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76213"/>
            <a:ext cx="546976" cy="80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78449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" y="260648"/>
            <a:ext cx="8809037" cy="6412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4560" y="476672"/>
            <a:ext cx="7722419" cy="60324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1.Продолжи: 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ты познакомился с жанром: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А)марш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Б)песня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В)кант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Г)песня –марш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2.Кант появился в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А)20в.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Б)19в.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В)18в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3.При Петре 1 канты сочинялись: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 по случаю победы русской армии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 по случаю поражения русской армии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на Новый год</a:t>
            </a:r>
          </a:p>
          <a:p>
            <a:r>
              <a:rPr lang="ru-RU" sz="2000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на масленицу.</a:t>
            </a:r>
          </a:p>
          <a:p>
            <a:endParaRPr lang="ru-RU" sz="2000" dirty="0">
              <a:solidFill>
                <a:schemeClr val="accent3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716016" y="908720"/>
            <a:ext cx="396044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4.По случаю победы Русской Армии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канты назывались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А)хмурыми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Б)хвалебными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торжественными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праздничными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5.В хвалебных кантах встречалось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слово «Виват». Что оно значит.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А)да здравствует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Б)до свидания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В) до встречи</a:t>
            </a:r>
          </a:p>
          <a:p>
            <a:r>
              <a:rPr lang="ru-RU" dirty="0">
                <a:solidFill>
                  <a:schemeClr val="accent3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Г) привет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48256" y="5031765"/>
            <a:ext cx="353552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Оценивание: 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5 за 5 правильных ответов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4 за 4 правильных ответов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3 за 3 правильных ответов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725144"/>
            <a:ext cx="546976" cy="809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16" descr="Знак вопроса прикольные картинки :: Loktikova.r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6965" y="227152"/>
            <a:ext cx="1078804" cy="9403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4564107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76213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826705" y="404664"/>
            <a:ext cx="7632848" cy="578882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  Чем для тебя полезен этот урок? 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539552" y="1131332"/>
            <a:ext cx="8208912" cy="5209937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000" i="1" dirty="0">
                <a:latin typeface="Bookman Old Style" panose="02050604050505020204" pitchFamily="18" charset="0"/>
              </a:rPr>
              <a:t>Тебе удалось узнать героические страницы русской истории. Ты увидел историю в музыке различных жанров. Послушав кант : «Радуйся, </a:t>
            </a:r>
            <a:r>
              <a:rPr lang="ru-RU" sz="2000" i="1" dirty="0" err="1">
                <a:latin typeface="Bookman Old Style" panose="02050604050505020204" pitchFamily="18" charset="0"/>
              </a:rPr>
              <a:t>русско</a:t>
            </a:r>
            <a:r>
              <a:rPr lang="ru-RU" sz="2000" i="1" dirty="0">
                <a:latin typeface="Bookman Old Style" panose="02050604050505020204" pitchFamily="18" charset="0"/>
              </a:rPr>
              <a:t> земле» (XVIII в). ты понял, что он прославляет Русскую землю, русское оружие, победы над врагами.</a:t>
            </a:r>
          </a:p>
          <a:p>
            <a:r>
              <a:rPr lang="ru-RU" sz="2000" i="1" dirty="0">
                <a:latin typeface="Bookman Old Style" panose="02050604050505020204" pitchFamily="18" charset="0"/>
              </a:rPr>
              <a:t>Разучив старинную </a:t>
            </a:r>
            <a:r>
              <a:rPr lang="ru-RU" sz="2000" i="1" dirty="0" err="1">
                <a:latin typeface="Bookman Old Style" panose="02050604050505020204" pitchFamily="18" charset="0"/>
              </a:rPr>
              <a:t>р.н.песню</a:t>
            </a:r>
            <a:r>
              <a:rPr lang="ru-RU" sz="2000" i="1" dirty="0">
                <a:latin typeface="Bookman Old Style" panose="02050604050505020204" pitchFamily="18" charset="0"/>
              </a:rPr>
              <a:t> «</a:t>
            </a:r>
            <a:r>
              <a:rPr lang="ru-RU" sz="2000" i="1" dirty="0" err="1">
                <a:latin typeface="Bookman Old Style" panose="02050604050505020204" pitchFamily="18" charset="0"/>
              </a:rPr>
              <a:t>Солдатушки</a:t>
            </a:r>
            <a:r>
              <a:rPr lang="ru-RU" sz="2000" i="1" dirty="0">
                <a:latin typeface="Bookman Old Style" panose="02050604050505020204" pitchFamily="18" charset="0"/>
              </a:rPr>
              <a:t>, браво ребятушки» ты проникся атмосферой петровских времён. </a:t>
            </a:r>
          </a:p>
          <a:p>
            <a:r>
              <a:rPr lang="ru-RU" sz="2000" i="1" dirty="0">
                <a:latin typeface="Bookman Old Style" panose="02050604050505020204" pitchFamily="18" charset="0"/>
              </a:rPr>
              <a:t>Знакомясь с  героическим прошлым нашей Родины через музыкальные произведения, ты учишься  уважать и ценить подвиги героев Отечества, испытываешь чувство гордости и патриотизма. Это поможет тебе  в будущем вырасти достойным гражданином, любящим свою Родину, готовым в любую минуту встать на её защиту. </a:t>
            </a:r>
          </a:p>
        </p:txBody>
      </p:sp>
    </p:spTree>
    <p:extLst>
      <p:ext uri="{BB962C8B-B14F-4D97-AF65-F5344CB8AC3E}">
        <p14:creationId xmlns:p14="http://schemas.microsoft.com/office/powerpoint/2010/main" val="380838581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76213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9552" y="384384"/>
            <a:ext cx="712879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Bookman Old Style" panose="02050604050505020204" pitchFamily="18" charset="0"/>
              </a:rPr>
              <a:t>Здравствуй, третьеклассник. </a:t>
            </a:r>
          </a:p>
          <a:p>
            <a:r>
              <a:rPr lang="ru-RU" sz="2400" dirty="0">
                <a:latin typeface="Bookman Old Style" panose="02050604050505020204" pitchFamily="18" charset="0"/>
              </a:rPr>
              <a:t>Это третий урок по теме: </a:t>
            </a:r>
          </a:p>
          <a:p>
            <a:r>
              <a:rPr lang="ru-RU" sz="24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«Россия –Родина моя»</a:t>
            </a:r>
          </a:p>
          <a:p>
            <a:endParaRPr lang="ru-RU" sz="2400" dirty="0">
              <a:latin typeface="Bookman Old Style" panose="02050604050505020204" pitchFamily="18" charset="0"/>
            </a:endParaRPr>
          </a:p>
          <a:p>
            <a:r>
              <a:rPr lang="ru-RU" sz="2400" dirty="0">
                <a:latin typeface="Bookman Old Style" panose="02050604050505020204" pitchFamily="18" charset="0"/>
              </a:rPr>
              <a:t>Сегодня мы обратимся к героическим страницам истории России. Мы увидим историческое прошлое нашей Родины в музыке различных жанров. 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3854" y="1520900"/>
            <a:ext cx="2097087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163400" y="5973419"/>
            <a:ext cx="188545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Твой учитель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46770" y="4026555"/>
            <a:ext cx="784887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Приглашаю также  послушать музыкальный материал урока: «Радуйся, </a:t>
            </a:r>
            <a:r>
              <a:rPr lang="ru-RU" sz="2000" dirty="0" err="1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русско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земле»  (канты неизвестных авторов XVIII в). </a:t>
            </a:r>
          </a:p>
          <a:p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Разучить старинную </a:t>
            </a:r>
            <a:r>
              <a:rPr lang="ru-RU" sz="2000" dirty="0" err="1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р.н.песню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«</a:t>
            </a:r>
            <a:r>
              <a:rPr lang="ru-RU" sz="2000" dirty="0" err="1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Солдатушки</a:t>
            </a:r>
            <a:r>
              <a:rPr lang="ru-RU" sz="20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, браво ребятушки» . </a:t>
            </a: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5652120" y="908720"/>
            <a:ext cx="2088233" cy="972688"/>
          </a:xfrm>
          <a:prstGeom prst="wedgeRoundRectCallout">
            <a:avLst>
              <a:gd name="adj1" fmla="val 30280"/>
              <a:gd name="adj2" fmla="val 94357"/>
              <a:gd name="adj3" fmla="val 16667"/>
            </a:avLst>
          </a:prstGeom>
          <a:solidFill>
            <a:schemeClr val="bg1"/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200" i="1" dirty="0">
                <a:solidFill>
                  <a:srgbClr val="C00000"/>
                </a:solidFill>
                <a:latin typeface="Bookman Old Style" panose="02050604050505020204" pitchFamily="18" charset="0"/>
              </a:rPr>
              <a:t>Познакомься с содержанием урока. Узнай, что ты сможешь сделать на этом уроке.</a:t>
            </a:r>
          </a:p>
        </p:txBody>
      </p:sp>
      <p:pic>
        <p:nvPicPr>
          <p:cNvPr id="9" name="Picture 2" descr="ᐈ Скрипичній ключ фото, рисунки скрипичный ключ | скачать на ...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483" y="4025315"/>
            <a:ext cx="1350070" cy="1350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937477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76213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23528" y="548680"/>
            <a:ext cx="7056784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Прочитай  внимательно презентацию. </a:t>
            </a:r>
          </a:p>
          <a:p>
            <a:pPr marL="342900" indent="-342900">
              <a:buAutoNum type="arabicPeriod"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Запомни ответы на вопросы: это тебе пригодиться, чтобы выполнить тест .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       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1.Что значит «Виват, Россия!» 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       2. Когда появился кант?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       3. Кто сочинял канты? 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       4.Как переводится слово Кант?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       5.Сравни кант с солдатской песней маршем;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       6. Запомни термины: кант • </a:t>
            </a:r>
            <a:r>
              <a:rPr lang="ru-RU" sz="1600" b="1" dirty="0" err="1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песенность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• </a:t>
            </a:r>
            <a:r>
              <a:rPr lang="ru-RU" sz="1600" b="1" dirty="0" err="1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маршевость</a:t>
            </a:r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•      интонации музыки   и речи, солдатская песня-марш • хор • куплет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3.Рассмотри иллюстрации в презентации: портреты полководцев;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4.Послушай музыкальный материал в презентации. Гиперссылка на слайде после текста. 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5.Попробуй спеть песню «</a:t>
            </a:r>
            <a:r>
              <a:rPr lang="ru-RU" b="1" dirty="0" err="1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Солдатушки</a:t>
            </a: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, браво ребятушки»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6.Выполни устно тест в конце презентации 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0354" y="1628800"/>
            <a:ext cx="2219325" cy="2633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6516216" y="332656"/>
            <a:ext cx="2117774" cy="792088"/>
          </a:xfrm>
          <a:prstGeom prst="wedgeRoundRectCallout">
            <a:avLst>
              <a:gd name="adj1" fmla="val 24860"/>
              <a:gd name="adj2" fmla="val 12400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Bookman Old Style" panose="02050604050505020204" pitchFamily="18" charset="0"/>
              </a:rPr>
              <a:t>У тебя все получиться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248807" y="71046"/>
            <a:ext cx="48638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</a:t>
            </a:r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р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о</a:t>
            </a:r>
            <a:r>
              <a:rPr lang="ru-RU" sz="2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Bookman Old Style" panose="02050604050505020204" pitchFamily="18" charset="0"/>
              </a:rPr>
              <a:t>в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е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  <a:latin typeface="Bookman Old Style" panose="02050604050505020204" pitchFamily="18" charset="0"/>
              </a:rPr>
              <a:t>д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и </a:t>
            </a:r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с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в</a:t>
            </a:r>
            <a:r>
              <a:rPr lang="ru-RU" sz="2800" b="1" dirty="0">
                <a:solidFill>
                  <a:schemeClr val="accent4">
                    <a:lumMod val="75000"/>
                  </a:schemeClr>
                </a:solidFill>
                <a:latin typeface="Bookman Old Style" panose="02050604050505020204" pitchFamily="18" charset="0"/>
              </a:rPr>
              <a:t>о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й </a:t>
            </a:r>
            <a:r>
              <a:rPr lang="ru-RU" sz="2800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у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р</a:t>
            </a:r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о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к </a:t>
            </a:r>
            <a:r>
              <a:rPr lang="ru-RU" sz="2800" b="1" dirty="0">
                <a:solidFill>
                  <a:srgbClr val="00B050"/>
                </a:solidFill>
                <a:latin typeface="Bookman Old Style" panose="02050604050505020204" pitchFamily="18" charset="0"/>
              </a:rPr>
              <a:t>т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а</a:t>
            </a:r>
            <a:r>
              <a:rPr lang="ru-RU" sz="2800" b="1" dirty="0">
                <a:solidFill>
                  <a:srgbClr val="00B050"/>
                </a:solidFill>
                <a:latin typeface="Bookman Old Style" panose="02050604050505020204" pitchFamily="18" charset="0"/>
              </a:rPr>
              <a:t>к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2701084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21" y="2852936"/>
            <a:ext cx="7324353" cy="37715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15616" y="330364"/>
            <a:ext cx="722657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3551" y="330364"/>
            <a:ext cx="2097087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683568" y="330364"/>
            <a:ext cx="5544616" cy="1082412"/>
          </a:xfrm>
          <a:prstGeom prst="wedgeRoundRectCallout">
            <a:avLst>
              <a:gd name="adj1" fmla="val 64686"/>
              <a:gd name="adj2" fmla="val 61460"/>
              <a:gd name="adj3" fmla="val 1666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accent3">
                    <a:lumMod val="50000"/>
                  </a:schemeClr>
                </a:solidFill>
                <a:latin typeface="Bookman Old Style" panose="02050604050505020204" pitchFamily="18" charset="0"/>
              </a:rPr>
              <a:t>Прочитайте в облаке слова. Вспомните значения этих слов. </a:t>
            </a:r>
            <a:endParaRPr lang="ru-RU" b="1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309262" y="1556792"/>
            <a:ext cx="6350970" cy="1225868"/>
          </a:xfrm>
          <a:prstGeom prst="wedgeRoundRectCallout">
            <a:avLst>
              <a:gd name="adj1" fmla="val 56687"/>
              <a:gd name="adj2" fmla="val -8895"/>
              <a:gd name="adj3" fmla="val 16667"/>
            </a:avLst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На прошлом уроке мы знакомились с понятиями романс, певец, солист, мелодия, аккомпанемент.  </a:t>
            </a:r>
            <a:r>
              <a:rPr lang="ru-RU" b="1" dirty="0">
                <a:solidFill>
                  <a:srgbClr val="FF0000"/>
                </a:solidFill>
                <a:latin typeface="Bookman Old Style" panose="02050604050505020204" pitchFamily="18" charset="0"/>
              </a:rPr>
              <a:t>Вспомни!</a:t>
            </a:r>
          </a:p>
          <a:p>
            <a:r>
              <a:rPr lang="ru-RU" sz="16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Это поможет тебе выполнить следующее задание:</a:t>
            </a:r>
          </a:p>
        </p:txBody>
      </p:sp>
    </p:spTree>
    <p:extLst>
      <p:ext uri="{BB962C8B-B14F-4D97-AF65-F5344CB8AC3E}">
        <p14:creationId xmlns:p14="http://schemas.microsoft.com/office/powerpoint/2010/main" val="344479830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80" y="116632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899592" y="4077072"/>
            <a:ext cx="5361791" cy="2145268"/>
          </a:xfrm>
          <a:prstGeom prst="wedgeRoundRectCallout">
            <a:avLst>
              <a:gd name="adj1" fmla="val 57144"/>
              <a:gd name="adj2" fmla="val 15902"/>
              <a:gd name="adj3" fmla="val 16667"/>
            </a:avLst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C00000"/>
                </a:solidFill>
                <a:latin typeface="Bookman Old Style" panose="02050604050505020204" pitchFamily="18" charset="0"/>
              </a:rPr>
              <a:t>На картине изображены государственные и военные символы, что говорит о мощи государства и воинской доблести его защитников,</a:t>
            </a:r>
          </a:p>
          <a:p>
            <a:pPr algn="ctr"/>
            <a:r>
              <a:rPr lang="ru-RU" sz="2000" dirty="0">
                <a:solidFill>
                  <a:srgbClr val="C00000"/>
                </a:solidFill>
                <a:latin typeface="Bookman Old Style" panose="02050604050505020204" pitchFamily="18" charset="0"/>
              </a:rPr>
              <a:t>поэтому она находится в приёмной президента.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5906" y="2492896"/>
            <a:ext cx="2097087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969" y="587547"/>
            <a:ext cx="4738644" cy="34351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877437" y="1981961"/>
            <a:ext cx="1727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В. Нестеренко. </a:t>
            </a:r>
          </a:p>
          <a:p>
            <a:r>
              <a:rPr lang="ru-RU" b="1" dirty="0">
                <a:solidFill>
                  <a:schemeClr val="accent6">
                    <a:lumMod val="50000"/>
                  </a:schemeClr>
                </a:solidFill>
              </a:rPr>
              <a:t>Отец Отечества</a:t>
            </a:r>
          </a:p>
        </p:txBody>
      </p:sp>
      <p:pic>
        <p:nvPicPr>
          <p:cNvPr id="8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56337" y="4221088"/>
            <a:ext cx="787271" cy="143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5748613" y="685551"/>
            <a:ext cx="3203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Bookman Old Style" panose="02050604050505020204" pitchFamily="18" charset="0"/>
              </a:rPr>
              <a:t>Историческое </a:t>
            </a:r>
          </a:p>
          <a:p>
            <a:r>
              <a:rPr lang="ru-RU" dirty="0">
                <a:latin typeface="Bookman Old Style" panose="02050604050505020204" pitchFamily="18" charset="0"/>
              </a:rPr>
              <a:t>прошлое нашей </a:t>
            </a:r>
          </a:p>
          <a:p>
            <a:r>
              <a:rPr lang="ru-RU" dirty="0">
                <a:latin typeface="Bookman Old Style" panose="02050604050505020204" pitchFamily="18" charset="0"/>
              </a:rPr>
              <a:t>Родины показано в музыке, и живописи.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05427900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453" y="75342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ый прямоугольник 2"/>
          <p:cNvSpPr/>
          <p:nvPr/>
        </p:nvSpPr>
        <p:spPr>
          <a:xfrm>
            <a:off x="4175824" y="2132856"/>
            <a:ext cx="3168352" cy="2962513"/>
          </a:xfrm>
          <a:prstGeom prst="roundRect">
            <a:avLst/>
          </a:prstGeom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Заздравное приветствие во времена Петра </a:t>
            </a:r>
            <a:r>
              <a:rPr 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I 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 «Да здравствует!», «Пусть живет!», радостный возглас наподобие «Ура!»                                                                                                                                                                                                          </a:t>
            </a:r>
            <a:endParaRPr lang="ru-RU" b="1" dirty="0">
              <a:solidFill>
                <a:srgbClr val="FF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2054984" y="861906"/>
            <a:ext cx="3636326" cy="1044116"/>
          </a:xfrm>
          <a:prstGeom prst="wedgeRoundRectCallout">
            <a:avLst>
              <a:gd name="adj1" fmla="val -19617"/>
              <a:gd name="adj2" fmla="val 142524"/>
              <a:gd name="adj3" fmla="val 16667"/>
            </a:avLst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Что значит «Виват, Россия!» 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0096" y="1623877"/>
            <a:ext cx="1646627" cy="34910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5296" y="1916832"/>
            <a:ext cx="2079377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081638" y="5607634"/>
            <a:ext cx="5503430" cy="46166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Слово «Виват» звучало в кантах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15816" y="257136"/>
            <a:ext cx="20569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Запомни!</a:t>
            </a:r>
          </a:p>
        </p:txBody>
      </p:sp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3907" y="123208"/>
            <a:ext cx="972186" cy="143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2310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7" y="188640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15296" y="1916832"/>
            <a:ext cx="2079377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2843808" y="332656"/>
            <a:ext cx="5904656" cy="2070993"/>
          </a:xfrm>
          <a:prstGeom prst="wedgeRoundRectCallout">
            <a:avLst>
              <a:gd name="adj1" fmla="val -41936"/>
              <a:gd name="adj2" fmla="val 84842"/>
              <a:gd name="adj3" fmla="val 16667"/>
            </a:avLst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C00000"/>
                </a:solidFill>
                <a:latin typeface="Bookman Old Style" panose="02050604050505020204" pitchFamily="18" charset="0"/>
              </a:rPr>
              <a:t>Значит произнося слова «Виват, Россия!» мы прославляем Россию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44710" y="3933056"/>
            <a:ext cx="4497120" cy="1055608"/>
          </a:xfrm>
          <a:prstGeom prst="wedgeRoundRectCallout">
            <a:avLst>
              <a:gd name="adj1" fmla="val 56658"/>
              <a:gd name="adj2" fmla="val -103046"/>
              <a:gd name="adj3" fmla="val 16667"/>
            </a:avLst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Для этого </a:t>
            </a:r>
          </a:p>
          <a:p>
            <a:pPr algn="ctr"/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Bookman Old Style" panose="02050604050505020204" pitchFamily="18" charset="0"/>
              </a:rPr>
              <a:t>и существуют канты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663065"/>
            <a:ext cx="1646237" cy="3494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141973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9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DAFFFA"/>
              </a:clrFrom>
              <a:clrTo>
                <a:srgbClr val="DAFFFA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76213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Скругленная прямоугольная выноска 1"/>
          <p:cNvSpPr/>
          <p:nvPr/>
        </p:nvSpPr>
        <p:spPr>
          <a:xfrm>
            <a:off x="2843808" y="2276872"/>
            <a:ext cx="4277035" cy="3847862"/>
          </a:xfrm>
          <a:prstGeom prst="wedgeRoundRectCallout">
            <a:avLst>
              <a:gd name="adj1" fmla="val -63783"/>
              <a:gd name="adj2" fmla="val -7968"/>
              <a:gd name="adj3" fmla="val 16667"/>
            </a:avLst>
          </a:prstGeom>
          <a:solidFill>
            <a:srgbClr val="FFFFCC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Почти 300 лет назад появилась многоголосная бытовая песня — </a:t>
            </a: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кант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. </a:t>
            </a:r>
          </a:p>
          <a:p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Слово это в переводе с латинского означает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песня, пение 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и созвучно итальянскому слову «</a:t>
            </a:r>
            <a:r>
              <a:rPr lang="ru-RU" sz="2400" dirty="0" err="1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кантаре</a:t>
            </a:r>
            <a:r>
              <a:rPr lang="ru-RU" sz="2400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» — пою.</a:t>
            </a: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7" y="548680"/>
            <a:ext cx="2217369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55576" y="1127364"/>
            <a:ext cx="4896544" cy="578882"/>
          </a:xfrm>
          <a:prstGeom prst="wedgeRoundRectCallout">
            <a:avLst>
              <a:gd name="adj1" fmla="val 66329"/>
              <a:gd name="adj2" fmla="val 79545"/>
              <a:gd name="adj3" fmla="val 16667"/>
            </a:avLst>
          </a:prstGeom>
          <a:solidFill>
            <a:srgbClr val="FFFFCC"/>
          </a:solidFill>
          <a:ln>
            <a:solidFill>
              <a:schemeClr val="bg2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Bookman Old Style" panose="02050604050505020204" pitchFamily="18" charset="0"/>
              </a:rPr>
              <a:t>Когда появился кант?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1704975" cy="3305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4320" y="196555"/>
            <a:ext cx="972186" cy="1438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410471" y="256292"/>
            <a:ext cx="2321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Запомни!</a:t>
            </a:r>
          </a:p>
        </p:txBody>
      </p:sp>
    </p:spTree>
    <p:extLst>
      <p:ext uri="{BB962C8B-B14F-4D97-AF65-F5344CB8AC3E}">
        <p14:creationId xmlns:p14="http://schemas.microsoft.com/office/powerpoint/2010/main" val="5598102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lasticWrap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76213"/>
            <a:ext cx="8809037" cy="6505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7" y="3011018"/>
            <a:ext cx="5595937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2852" y="943123"/>
            <a:ext cx="2439417" cy="2779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363525" y="1232564"/>
            <a:ext cx="4661556" cy="578882"/>
          </a:xfrm>
          <a:prstGeom prst="wedgeRoundRectCallout">
            <a:avLst>
              <a:gd name="adj1" fmla="val -48946"/>
              <a:gd name="adj2" fmla="val 137232"/>
              <a:gd name="adj3" fmla="val 16667"/>
            </a:avLst>
          </a:prstGeom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2800" b="1" dirty="0">
                <a:solidFill>
                  <a:schemeClr val="accent6">
                    <a:lumMod val="50000"/>
                  </a:schemeClr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Кто сочинял канты? </a:t>
            </a:r>
          </a:p>
        </p:txBody>
      </p:sp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556792"/>
            <a:ext cx="2160588" cy="3484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940" y="163810"/>
            <a:ext cx="755078" cy="11173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410471" y="256292"/>
            <a:ext cx="23214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latin typeface="Bookman Old Style" panose="02050604050505020204" pitchFamily="18" charset="0"/>
              </a:rPr>
              <a:t>Запомни!</a:t>
            </a:r>
          </a:p>
        </p:txBody>
      </p:sp>
    </p:spTree>
    <p:extLst>
      <p:ext uri="{BB962C8B-B14F-4D97-AF65-F5344CB8AC3E}">
        <p14:creationId xmlns:p14="http://schemas.microsoft.com/office/powerpoint/2010/main" val="11561849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1462</TotalTime>
  <Words>943</Words>
  <Application>Microsoft Office PowerPoint</Application>
  <PresentationFormat>Экран (4:3)</PresentationFormat>
  <Paragraphs>131</Paragraphs>
  <Slides>18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Bookman Old Style</vt:lpstr>
      <vt:lpstr>Calibri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Александр Васильевич Суворов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Пользователь</cp:lastModifiedBy>
  <cp:revision>121</cp:revision>
  <dcterms:modified xsi:type="dcterms:W3CDTF">2021-09-23T13:51:22Z</dcterms:modified>
</cp:coreProperties>
</file>