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65" r:id="rId5"/>
    <p:sldId id="262" r:id="rId6"/>
    <p:sldId id="271" r:id="rId7"/>
    <p:sldId id="261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06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D5E4A-64D2-4E48-8164-B7250E43EF4F}" type="datetimeFigureOut">
              <a:rPr lang="ru-RU" smtClean="0"/>
              <a:pPr/>
              <a:t>27.09.2021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624D9-B017-493F-94F2-35B58EEB0D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Tzaes6E7A4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077" y="980728"/>
            <a:ext cx="8156464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C706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ДВА МУЗЫКАЛЬНЫХ ПОСВЯЩЕНИЯ</a:t>
            </a:r>
          </a:p>
          <a:p>
            <a:pPr algn="ctr"/>
            <a:endParaRPr lang="ru-RU" sz="4000" b="1" dirty="0" smtClean="0">
              <a:ln w="2857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CC706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54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CC706E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«Вальс – фантазия»</a:t>
            </a:r>
            <a:endParaRPr lang="ru-RU" sz="3600" b="1" dirty="0">
              <a:ln w="2857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CC706E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801" y="3796005"/>
            <a:ext cx="83390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Дорогие ребята! Вы, вероятно, помните, что свой романс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«Я помню чудное мгновенье»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на стихи А.С.Пушкина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Михаил Иванович Глинка посвятил Екатерине Керн,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в которую был влюблён.</a:t>
            </a:r>
          </a:p>
          <a:p>
            <a:pPr algn="ctr"/>
            <a:endParaRPr lang="ru-RU" b="1" dirty="0">
              <a:latin typeface="Georgia" pitchFamily="18" charset="0"/>
            </a:endParaRPr>
          </a:p>
          <a:p>
            <a:pPr algn="ctr"/>
            <a:r>
              <a:rPr lang="ru-RU" b="1" dirty="0" smtClean="0">
                <a:latin typeface="Georgia" pitchFamily="18" charset="0"/>
              </a:rPr>
              <a:t>Этой же молодой женщине посвящено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ещё одно известное произведение Глинки.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Именно о нём мы сегодня будем с вами говорить.</a:t>
            </a:r>
          </a:p>
          <a:p>
            <a:pPr algn="ctr"/>
            <a:endParaRPr lang="ru-RU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4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mirpeterburga.ru/upload/iblock/de7/de701daaa3dc8d20c6a463caa82d1d6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389123"/>
            <a:ext cx="2520280" cy="3424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img03.rl0.ru/afisha/1500x-/daily.afisha.ru/uploads/images/5/74/574e8030abc0412c87b66f87fa22ad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7780" y="3380362"/>
            <a:ext cx="2288676" cy="3433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827584" y="44624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«…Эта </a:t>
            </a:r>
            <a:r>
              <a:rPr lang="ru-RU" sz="4000" b="1" dirty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музыка </a:t>
            </a:r>
            <a:r>
              <a:rPr lang="ru-RU" sz="40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напомнит </a:t>
            </a:r>
            <a:r>
              <a:rPr lang="ru-RU" sz="4000" b="1" dirty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тебе </a:t>
            </a:r>
            <a:endParaRPr lang="ru-RU" sz="4000" b="1" dirty="0" smtClean="0">
              <a:ln w="2857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40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дни любви </a:t>
            </a:r>
            <a:r>
              <a:rPr lang="ru-RU" sz="4000" b="1" dirty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 </a:t>
            </a:r>
            <a:r>
              <a:rPr lang="ru-RU" sz="4000" b="1" dirty="0" smtClean="0">
                <a:ln w="2857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молодости…»</a:t>
            </a:r>
            <a:endParaRPr lang="ru-RU" sz="4000" b="1" dirty="0">
              <a:ln w="28575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3774" y="5373216"/>
            <a:ext cx="32941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Georgia" pitchFamily="18" charset="0"/>
              </a:rPr>
              <a:t>Любовь Глинки </a:t>
            </a:r>
            <a:endParaRPr lang="ru-RU" sz="1600" b="1" dirty="0" smtClean="0">
              <a:latin typeface="Georgia" pitchFamily="18" charset="0"/>
            </a:endParaRPr>
          </a:p>
          <a:p>
            <a:pPr algn="ctr"/>
            <a:r>
              <a:rPr lang="ru-RU" sz="1600" b="1" dirty="0" smtClean="0">
                <a:latin typeface="Georgia" pitchFamily="18" charset="0"/>
              </a:rPr>
              <a:t>к </a:t>
            </a:r>
            <a:r>
              <a:rPr lang="ru-RU" sz="1600" b="1" dirty="0">
                <a:latin typeface="Georgia" pitchFamily="18" charset="0"/>
              </a:rPr>
              <a:t>Екатерине Керн была взаимной, однако роман скоро закончился: оба они были </a:t>
            </a:r>
            <a:r>
              <a:rPr lang="ru-RU" sz="1600" b="1" dirty="0" smtClean="0">
                <a:latin typeface="Georgia" pitchFamily="18" charset="0"/>
              </a:rPr>
              <a:t>несвободны.</a:t>
            </a:r>
            <a:endParaRPr lang="ru-RU" sz="1600" b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40416"/>
            <a:ext cx="9001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Интересна история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создания «Вальса-фантазии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».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Будучи в гостях у своей сестры,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Глинка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познакомился с очаровательной девушкой,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воспитанницей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Смольного института Екатериной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Керн.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</a:rPr>
              <a:t>Об </a:t>
            </a:r>
            <a:r>
              <a:rPr lang="ru-RU" sz="1600" b="1" dirty="0">
                <a:latin typeface="Georgia" pitchFamily="18" charset="0"/>
              </a:rPr>
              <a:t>этой встрече сам композитор вспоминал: </a:t>
            </a:r>
            <a:endParaRPr lang="ru-RU" sz="1600" b="1" dirty="0" smtClean="0">
              <a:latin typeface="Georgia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</a:rPr>
              <a:t>«…</a:t>
            </a:r>
            <a:r>
              <a:rPr lang="ru-RU" sz="1600" b="1" dirty="0">
                <a:latin typeface="Georgia" pitchFamily="18" charset="0"/>
              </a:rPr>
              <a:t>я увидел </a:t>
            </a:r>
            <a:r>
              <a:rPr lang="ru-RU" sz="1600" b="1" dirty="0" smtClean="0">
                <a:latin typeface="Georgia" pitchFamily="18" charset="0"/>
              </a:rPr>
              <a:t> её </a:t>
            </a:r>
            <a:r>
              <a:rPr lang="ru-RU" sz="1600" b="1" dirty="0">
                <a:latin typeface="Georgia" pitchFamily="18" charset="0"/>
              </a:rPr>
              <a:t>ясные, выразительные глаза, </a:t>
            </a:r>
            <a:endParaRPr lang="ru-RU" sz="1600" b="1" dirty="0" smtClean="0">
              <a:latin typeface="Georgia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</a:rPr>
              <a:t>необыкновенно </a:t>
            </a:r>
            <a:r>
              <a:rPr lang="ru-RU" sz="1600" b="1" dirty="0">
                <a:latin typeface="Georgia" pitchFamily="18" charset="0"/>
              </a:rPr>
              <a:t>стройный стан и особенного рода </a:t>
            </a:r>
            <a:r>
              <a:rPr lang="ru-RU" sz="1600" b="1" dirty="0" smtClean="0">
                <a:latin typeface="Georgia" pitchFamily="18" charset="0"/>
              </a:rPr>
              <a:t>прелесть и достоинство,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</a:rPr>
              <a:t>разлитые во всей её особе, которые всё более и более меня привлекали…»</a:t>
            </a:r>
          </a:p>
          <a:p>
            <a:pPr algn="ctr">
              <a:buClr>
                <a:schemeClr val="accent3"/>
              </a:buClr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80224" y="3645024"/>
            <a:ext cx="34276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</a:rPr>
              <a:t>В Екатерине Керн Глинка нашёл умного и интересного собеседника, тонкого ценителя своего искусства  — тот идеал, который </a:t>
            </a:r>
            <a:r>
              <a:rPr lang="ru-RU" sz="1600" b="1" dirty="0" smtClean="0">
                <a:latin typeface="Georgia" pitchFamily="18" charset="0"/>
              </a:rPr>
              <a:t>искал художник. </a:t>
            </a:r>
            <a:endParaRPr lang="ru-RU" sz="16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7" y="321297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https://avatars.mds.yandex.net/get-zen_doc/1219524/pub_5c49e599a91e8c00ac343baa_5c49e6126823bc046572d512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075" y="1619520"/>
            <a:ext cx="5357850" cy="3987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Встреча с Екатериной Керн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побудила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композитора написать романс «Я помню чудное мгновенье»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стихи, написанные когда-то Пушкиным её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матери – Анне Керн. </a:t>
            </a:r>
            <a:endParaRPr lang="ru-RU" sz="1600" b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Екатерине Керн посвящено ещё одно прекрасное произведение Глинки – «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Вальс-фантазия» </a:t>
            </a:r>
            <a:endParaRPr lang="ru-RU" sz="16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5613047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Первоначально это произведение было написано для фортепиано,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но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вскоре оно  стало таким популярным,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что Глинке пришлось делать переложение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этого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сочинения для оркестра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34717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В Петербурге 19-го века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наиболее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любимой и наиболее часто звучавшей музыкой 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был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именно вальс.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Это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и пышный, бравурный танец, без которого не обходился ни один бал, и пьеса для фортепиано, которую так любили петербуржцы.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форме вальса писались и многие романсы.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2553285"/>
            <a:ext cx="346595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latin typeface="Georgia" pitchFamily="18" charset="0"/>
                <a:cs typeface="Times New Roman" pitchFamily="18" charset="0"/>
              </a:rPr>
              <a:t>«Вальс-фантазия» Глинки - это больше чем вальс </a:t>
            </a:r>
            <a:endParaRPr lang="ru-RU" alt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 smtClean="0">
                <a:latin typeface="Georgia" pitchFamily="18" charset="0"/>
                <a:cs typeface="Times New Roman" pitchFamily="18" charset="0"/>
              </a:rPr>
              <a:t>и </a:t>
            </a:r>
            <a:r>
              <a:rPr lang="ru-RU" altLang="ru-RU" sz="1600" b="1" dirty="0">
                <a:latin typeface="Georgia" pitchFamily="18" charset="0"/>
                <a:cs typeface="Times New Roman" pitchFamily="18" charset="0"/>
              </a:rPr>
              <a:t>больше чем танец. </a:t>
            </a:r>
            <a:endParaRPr lang="ru-RU" alt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 smtClean="0">
                <a:latin typeface="Georgia" pitchFamily="18" charset="0"/>
                <a:cs typeface="Times New Roman" pitchFamily="18" charset="0"/>
              </a:rPr>
              <a:t>Это </a:t>
            </a:r>
            <a:r>
              <a:rPr lang="ru-RU" altLang="ru-RU" sz="1600" b="1" dirty="0">
                <a:latin typeface="Georgia" pitchFamily="18" charset="0"/>
                <a:cs typeface="Times New Roman" pitchFamily="18" charset="0"/>
              </a:rPr>
              <a:t>лирическая поэма </a:t>
            </a:r>
            <a:endParaRPr lang="ru-RU" alt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 smtClean="0">
                <a:latin typeface="Georgia" pitchFamily="18" charset="0"/>
                <a:cs typeface="Times New Roman" pitchFamily="18" charset="0"/>
              </a:rPr>
              <a:t>о </a:t>
            </a:r>
            <a:r>
              <a:rPr lang="ru-RU" altLang="ru-RU" sz="1600" b="1" dirty="0">
                <a:latin typeface="Georgia" pitchFamily="18" charset="0"/>
                <a:cs typeface="Times New Roman" pitchFamily="18" charset="0"/>
              </a:rPr>
              <a:t>любви, </a:t>
            </a:r>
            <a:endParaRPr lang="ru-RU" alt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altLang="ru-RU" sz="1600" b="1" dirty="0" smtClean="0">
                <a:latin typeface="Georgia" pitchFamily="18" charset="0"/>
                <a:cs typeface="Times New Roman" pitchFamily="18" charset="0"/>
              </a:rPr>
              <a:t>в </a:t>
            </a:r>
            <a:r>
              <a:rPr lang="ru-RU" altLang="ru-RU" sz="1600" b="1" dirty="0">
                <a:latin typeface="Georgia" pitchFamily="18" charset="0"/>
                <a:cs typeface="Times New Roman" pitchFamily="18" charset="0"/>
              </a:rPr>
              <a:t>которой композитор сумел выразить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всю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сложность переполнявших его чувств: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восторг, радость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надежду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на счастье,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грустные предчувствия и разочарование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https://i.ytimg.com/vi/E2hiFihsJ-k/maxresdefault.jpg"/>
          <p:cNvPicPr>
            <a:picLocks noChangeAspect="1" noChangeArrowheads="1"/>
          </p:cNvPicPr>
          <p:nvPr/>
        </p:nvPicPr>
        <p:blipFill>
          <a:blip r:embed="rId2"/>
          <a:srcRect l="14049" r="14880"/>
          <a:stretch>
            <a:fillRect/>
          </a:stretch>
        </p:blipFill>
        <p:spPr bwMode="auto">
          <a:xfrm>
            <a:off x="323528" y="2204864"/>
            <a:ext cx="500393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041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218" y="657850"/>
            <a:ext cx="835824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После краткого бравурного </a:t>
            </a:r>
            <a:r>
              <a:rPr lang="ru-RU" sz="1600" b="1" u="sng" dirty="0">
                <a:latin typeface="Georgia" pitchFamily="18" charset="0"/>
                <a:cs typeface="Times New Roman" pitchFamily="18" charset="0"/>
              </a:rPr>
              <a:t>вступления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как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будто предназначенного для введения в атмосферу блестящего бала, неожиданным контрастом звучит </a:t>
            </a:r>
            <a:r>
              <a:rPr lang="ru-RU" sz="1600" b="1" u="sng" dirty="0">
                <a:latin typeface="Georgia" pitchFamily="18" charset="0"/>
                <a:cs typeface="Times New Roman" pitchFamily="18" charset="0"/>
              </a:rPr>
              <a:t>основная тема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–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светлая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, хрупкая, женственная,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многом похожая на тему романса «Я помню чудное мгновенье».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Это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то самое «мимолётное виденье» -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образ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прекрасной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девушки, вызвавшей восторженные чувства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 душе композитора.  </a:t>
            </a:r>
            <a:endParaRPr lang="ru-RU" sz="1600" b="1" dirty="0">
              <a:latin typeface="Georgia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5" y="3599145"/>
            <a:ext cx="39251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 основной вальсовой темой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ярко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контрастируют разнообразные по содержанию </a:t>
            </a:r>
            <a:r>
              <a:rPr lang="ru-RU" sz="1600" b="1" u="sng" dirty="0">
                <a:latin typeface="Georgia" pitchFamily="18" charset="0"/>
                <a:cs typeface="Times New Roman" pitchFamily="18" charset="0"/>
              </a:rPr>
              <a:t>эпизоды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,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то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светлые и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грациозные,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то взволнованно-драматические. Все они следуют один за другим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безостановочном движении</a:t>
            </a:r>
          </a:p>
        </p:txBody>
      </p:sp>
      <p:pic>
        <p:nvPicPr>
          <p:cNvPr id="12" name="Picture 2" descr="https://www.kp.ru/afisha/wp-content/uploads/2017/12/mailservice.jpg"/>
          <p:cNvPicPr>
            <a:picLocks noChangeAspect="1" noChangeArrowheads="1"/>
          </p:cNvPicPr>
          <p:nvPr/>
        </p:nvPicPr>
        <p:blipFill>
          <a:blip r:embed="rId2"/>
          <a:srcRect b="11131"/>
          <a:stretch>
            <a:fillRect/>
          </a:stretch>
        </p:blipFill>
        <p:spPr bwMode="auto">
          <a:xfrm>
            <a:off x="4139952" y="3140968"/>
            <a:ext cx="478597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943" y="1775718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В заключительной части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начальная интонация темы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звучит в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замедленном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движении.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Она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обрывается бравурными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аккордами из вступления.</a:t>
            </a:r>
            <a:endParaRPr lang="ru-RU" sz="1600" b="1" dirty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79" y="581779"/>
            <a:ext cx="8643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Главная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тема, печальная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и задумчивая в начале,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постоянно изменяется.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Внутри  неё появляются активные, волевые интонации.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Дважды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она звучит неистово, с отчаянием, трагично.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7808" y="3046308"/>
            <a:ext cx="80283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Послушайте, пожалуйста, «Вальс-фантазию» Глинки. </a:t>
            </a:r>
          </a:p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Я нашла для вас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видеоролик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с записью этой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музыки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(вам будет проще и интересней не просто слушать музыку, а вместе с прослушиванием смотреть подборку к ней иллюстраций и видео). </a:t>
            </a: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Время звучания 7 с половиной минут.</a:t>
            </a:r>
          </a:p>
          <a:p>
            <a:pPr algn="ctr" fontAlgn="base"/>
            <a:endParaRPr lang="ru-RU" sz="1600" b="1" dirty="0">
              <a:latin typeface="Georgia" pitchFamily="18" charset="0"/>
              <a:cs typeface="Times New Roman" pitchFamily="18" charset="0"/>
            </a:endParaRPr>
          </a:p>
          <a:p>
            <a:pPr lvl="0" algn="ctr" fontAlgn="base"/>
            <a:r>
              <a:rPr lang="en-US" sz="1600" b="1" dirty="0" smtClean="0">
                <a:latin typeface="Georgia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1600" b="1" dirty="0">
                <a:latin typeface="Georgia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  <a:hlinkClick r:id="rId2"/>
              </a:rPr>
              <a:t>www.youtube.com/watch?v=HTzaes6E7A4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lvl="0" algn="ctr" fontAlgn="base"/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lvl="0" algn="ctr" fontAlgn="base"/>
            <a:endParaRPr lang="ru-RU" sz="16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Приятного просмотра и прослушивания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98553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23928" y="1973158"/>
            <a:ext cx="47880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«Вальс-фантазия» занимает особое место в творчестве Глинки. </a:t>
            </a:r>
          </a:p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Это произведение явилось 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основой 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для развития </a:t>
            </a:r>
            <a:endParaRPr lang="ru-RU" sz="1600" b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лирико-психологического</a:t>
            </a:r>
            <a:r>
              <a:rPr lang="ru-RU" sz="1600" b="1" dirty="0">
                <a:latin typeface="Georgia" pitchFamily="18" charset="0"/>
                <a:cs typeface="Times New Roman" pitchFamily="18" charset="0"/>
              </a:rPr>
              <a:t> направления в русской инструментальной </a:t>
            </a:r>
            <a:r>
              <a:rPr lang="ru-RU" sz="1600" b="1" dirty="0" smtClean="0">
                <a:latin typeface="Georgia" pitchFamily="18" charset="0"/>
                <a:cs typeface="Times New Roman" pitchFamily="18" charset="0"/>
              </a:rPr>
              <a:t>музыке</a:t>
            </a:r>
            <a:endParaRPr lang="ru-RU" sz="1600" b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>
                <a:latin typeface="Georgia" pitchFamily="18" charset="0"/>
                <a:cs typeface="Times New Roman" pitchFamily="18" charset="0"/>
              </a:rPr>
              <a:t>   </a:t>
            </a:r>
          </a:p>
        </p:txBody>
      </p:sp>
      <p:pic>
        <p:nvPicPr>
          <p:cNvPr id="6" name="Picture 7" descr="http://mirpeterburga.ru/upload/iblock/de7/de701daaa3dc8d20c6a463caa82d1d6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031" y="687960"/>
            <a:ext cx="3656897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7544" y="787926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ДОМАШНЕЕ ЗАДАНИЕ:</a:t>
            </a:r>
          </a:p>
          <a:p>
            <a:pPr algn="ctr" fontAlgn="base"/>
            <a:endParaRPr lang="ru-RU" b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b="1" i="1" dirty="0" smtClean="0">
                <a:latin typeface="Georgia" pitchFamily="18" charset="0"/>
                <a:cs typeface="Times New Roman" pitchFamily="18" charset="0"/>
              </a:rPr>
              <a:t>1. В тетради по музыке записать число, тему </a:t>
            </a:r>
          </a:p>
          <a:p>
            <a:pPr algn="ctr" fontAlgn="base"/>
            <a:r>
              <a:rPr lang="ru-RU" b="1" i="1" dirty="0" smtClean="0">
                <a:latin typeface="Georgia" pitchFamily="18" charset="0"/>
                <a:cs typeface="Times New Roman" pitchFamily="18" charset="0"/>
              </a:rPr>
              <a:t>и основные моменты урока:</a:t>
            </a:r>
          </a:p>
          <a:p>
            <a:pPr algn="ctr" fontAlgn="base"/>
            <a:endParaRPr lang="ru-RU" b="1" i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b="1" dirty="0" err="1" smtClean="0">
                <a:latin typeface="Georgia" pitchFamily="18" charset="0"/>
                <a:cs typeface="Times New Roman" pitchFamily="18" charset="0"/>
              </a:rPr>
              <a:t>М.И.Глинка</a:t>
            </a:r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 «Вальс-фантазия»</a:t>
            </a:r>
          </a:p>
          <a:p>
            <a:pPr algn="ctr" fontAlgn="base"/>
            <a:endParaRPr lang="ru-RU" b="1" dirty="0">
              <a:latin typeface="Georgia" pitchFamily="18" charset="0"/>
              <a:cs typeface="Times New Roman" pitchFamily="18" charset="0"/>
            </a:endParaRPr>
          </a:p>
          <a:p>
            <a:pPr fontAlgn="base"/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Посвящён Екатерине Керн. Написан для фортепиано, затем оркестрован.</a:t>
            </a:r>
          </a:p>
          <a:p>
            <a:pPr fontAlgn="base"/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Это не просто бытовой танец, а лирическая поэма о любви. </a:t>
            </a:r>
          </a:p>
          <a:p>
            <a:pPr fontAlgn="base"/>
            <a:r>
              <a:rPr lang="ru-RU" b="1" dirty="0" smtClean="0">
                <a:latin typeface="Georgia" pitchFamily="18" charset="0"/>
                <a:cs typeface="Times New Roman" pitchFamily="18" charset="0"/>
              </a:rPr>
              <a:t>Основная тема вальса – светлая, нежная, хрупкая, на протяжении произведения она изменяется.</a:t>
            </a:r>
          </a:p>
          <a:p>
            <a:pPr fontAlgn="base"/>
            <a:endParaRPr lang="ru-RU" b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b="1" i="1" dirty="0" smtClean="0">
                <a:latin typeface="Georgia" pitchFamily="18" charset="0"/>
                <a:cs typeface="Times New Roman" pitchFamily="18" charset="0"/>
              </a:rPr>
              <a:t>2. Напишите, понравилась ли вам эта музыка </a:t>
            </a:r>
          </a:p>
          <a:p>
            <a:pPr algn="ctr" fontAlgn="base"/>
            <a:r>
              <a:rPr lang="ru-RU" b="1" i="1" dirty="0" smtClean="0">
                <a:latin typeface="Georgia" pitchFamily="18" charset="0"/>
                <a:cs typeface="Times New Roman" pitchFamily="18" charset="0"/>
              </a:rPr>
              <a:t>и если понравилась, то чем? (3-4 предложения).</a:t>
            </a:r>
          </a:p>
          <a:p>
            <a:pPr algn="ctr" fontAlgn="base"/>
            <a:endParaRPr lang="ru-RU" b="1" i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endParaRPr lang="ru-RU" b="1" i="1" dirty="0" smtClean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r>
              <a:rPr lang="ru-RU" b="1" i="1" dirty="0" smtClean="0">
                <a:latin typeface="Georgia" pitchFamily="18" charset="0"/>
                <a:cs typeface="Times New Roman" pitchFamily="18" charset="0"/>
              </a:rPr>
              <a:t>Спасибо за внимание и терпение!</a:t>
            </a:r>
          </a:p>
          <a:p>
            <a:pPr algn="ctr" fontAlgn="base"/>
            <a:endParaRPr lang="ru-RU" b="1" i="1" dirty="0">
              <a:latin typeface="Georgia" pitchFamily="18" charset="0"/>
              <a:cs typeface="Times New Roman" pitchFamily="18" charset="0"/>
            </a:endParaRPr>
          </a:p>
          <a:p>
            <a:pPr algn="ctr" fontAlgn="base"/>
            <a:endParaRPr lang="ru-RU" b="1" i="1" dirty="0" smtClean="0"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608</Words>
  <Application>Microsoft Office PowerPoint</Application>
  <PresentationFormat>Экран (4:3)</PresentationFormat>
  <Paragraphs>93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Гость</cp:lastModifiedBy>
  <cp:revision>46</cp:revision>
  <dcterms:created xsi:type="dcterms:W3CDTF">2020-04-06T05:05:42Z</dcterms:created>
  <dcterms:modified xsi:type="dcterms:W3CDTF">2021-09-27T05:54:05Z</dcterms:modified>
</cp:coreProperties>
</file>