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60" r:id="rId6"/>
    <p:sldId id="261" r:id="rId7"/>
    <p:sldId id="262" r:id="rId8"/>
    <p:sldId id="263" r:id="rId9"/>
    <p:sldId id="268" r:id="rId10"/>
    <p:sldId id="269" r:id="rId11"/>
    <p:sldId id="267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4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B"/>
    <a:srgbClr val="EEE9E9"/>
    <a:srgbClr val="EBFFEB"/>
    <a:srgbClr val="F7F9F1"/>
    <a:srgbClr val="005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8" autoAdjust="0"/>
    <p:restoredTop sz="94660"/>
  </p:normalViewPr>
  <p:slideViewPr>
    <p:cSldViewPr>
      <p:cViewPr varScale="1">
        <p:scale>
          <a:sx n="91" d="100"/>
          <a:sy n="91" d="100"/>
        </p:scale>
        <p:origin x="906" y="84"/>
      </p:cViewPr>
      <p:guideLst>
        <p:guide orient="horz" pos="1620"/>
        <p:guide pos="2880"/>
        <p:guide pos="242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195EC-EF3D-4BFB-BECE-28AABC1314A7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F7074-9FF3-4890-82F5-B29ED864F4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576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5E972-3531-47DE-AD0B-288F951ADED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3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26" Type="http://schemas.openxmlformats.org/officeDocument/2006/relationships/image" Target="../media/image49.png"/><Relationship Id="rId3" Type="http://schemas.openxmlformats.org/officeDocument/2006/relationships/image" Target="../media/image10.png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5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24" Type="http://schemas.openxmlformats.org/officeDocument/2006/relationships/image" Target="../media/image47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28" Type="http://schemas.openxmlformats.org/officeDocument/2006/relationships/image" Target="../media/image51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Relationship Id="rId22" Type="http://schemas.openxmlformats.org/officeDocument/2006/relationships/image" Target="../media/image45.png"/><Relationship Id="rId27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270.png"/><Relationship Id="rId9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52193" y="1501155"/>
            <a:ext cx="6239657" cy="1912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4800" b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Простейшие задачи</a:t>
            </a:r>
          </a:p>
          <a:p>
            <a:pPr algn="ctr">
              <a:lnSpc>
                <a:spcPct val="130000"/>
              </a:lnSpc>
            </a:pPr>
            <a:r>
              <a:rPr lang="ru-RU" sz="4800" b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в координатах</a:t>
            </a:r>
          </a:p>
        </p:txBody>
      </p:sp>
    </p:spTree>
    <p:extLst>
      <p:ext uri="{BB962C8B-B14F-4D97-AF65-F5344CB8AC3E}">
        <p14:creationId xmlns:p14="http://schemas.microsoft.com/office/powerpoint/2010/main" val="230570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145842" y="1131590"/>
            <a:ext cx="1149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145842" y="1405672"/>
                <a:ext cx="8558177" cy="20172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б)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(3;7;−4)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(5;−3;2)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ru-RU" i="1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;3;</m:t>
                        </m:r>
                        <m:r>
                          <a:rPr lang="ru-RU" i="1">
                            <a:latin typeface="Cambria Math"/>
                            <a:cs typeface="Times New Roman" pitchFamily="18" charset="0"/>
                          </a:rPr>
                          <m:t>−10</m:t>
                        </m:r>
                      </m:e>
                    </m:d>
                  </m:oMath>
                </a14:m>
                <a:endParaRPr lang="ru-RU" i="1" dirty="0" smtClean="0">
                  <a:latin typeface="Cambria Math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𝐴𝐵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5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−3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ru-RU" b="0" i="1" smtClean="0">
                                      <a:latin typeface="Cambria Math"/>
                                    </a:rPr>
                                    <m:t>4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(−10)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6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</a:rPr>
                            <m:t>140</m:t>
                          </m:r>
                        </m:e>
                      </m:rad>
                      <m:r>
                        <a:rPr lang="ru-RU" b="0" i="1" smtClean="0">
                          <a:latin typeface="Cambria Math"/>
                        </a:rPr>
                        <m:t>=2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</a:rPr>
                            <m:t>35</m:t>
                          </m:r>
                        </m:e>
                      </m:rad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𝐵𝐶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5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(3−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(−3)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−10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(−4)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(−12)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i="1">
                              <a:latin typeface="Cambria Math"/>
                            </a:rPr>
                            <m:t>1</m:t>
                          </m:r>
                          <m:r>
                            <a:rPr lang="ru-RU" b="0" i="1" smtClean="0">
                              <a:latin typeface="Cambria Math"/>
                            </a:rPr>
                            <m:t>96</m:t>
                          </m:r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b="0" i="1" smtClean="0">
                          <a:latin typeface="Cambria Math"/>
                        </a:rPr>
                        <m:t>14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𝐴𝐶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(3−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−10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ru-RU" b="0" i="1" smtClean="0">
                                      <a:latin typeface="Cambria Math"/>
                                    </a:rPr>
                                    <m:t>4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(−4)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(−6)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</a:rPr>
                            <m:t>5</m:t>
                          </m:r>
                          <m:r>
                            <a:rPr lang="ru-RU" i="1">
                              <a:latin typeface="Cambria Math"/>
                            </a:rPr>
                            <m:t>6</m:t>
                          </m:r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ru-RU" b="0" i="1" smtClean="0">
                          <a:latin typeface="Cambria Math"/>
                        </a:rPr>
                        <m:t>2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</a:rPr>
                            <m:t>14</m:t>
                          </m:r>
                        </m:e>
                      </m:rad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1405672"/>
                <a:ext cx="8558177" cy="2017284"/>
              </a:xfrm>
              <a:prstGeom prst="rect">
                <a:avLst/>
              </a:prstGeom>
              <a:blipFill rotWithShape="1">
                <a:blip r:embed="rId4"/>
                <a:stretch>
                  <a:fillRect l="-641" b="-3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5842" y="3412604"/>
                <a:ext cx="2617320" cy="1293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ad>
                            <m:radPr>
                              <m:degHide m:val="on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i="1">
                                  <a:latin typeface="Cambria Math"/>
                                </a:rPr>
                                <m:t>196</m:t>
                              </m:r>
                            </m:e>
                          </m:rad>
                        </m:e>
                        <m:sup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ru-RU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ad>
                            <m:radPr>
                              <m:degHide m:val="on"/>
                              <m:ctrlP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140</m:t>
                              </m:r>
                            </m:e>
                          </m:rad>
                        </m:e>
                        <m:sup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ru-RU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ad>
                            <m:radPr>
                              <m:degHide m:val="on"/>
                              <m:ctrlP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56</m:t>
                              </m:r>
                            </m:e>
                          </m:rad>
                        </m:e>
                        <m:sup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 smtClean="0"/>
              </a:p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196=140+56</m:t>
                      </m:r>
                    </m:oMath>
                  </m:oMathPara>
                </a14:m>
                <a:endParaRPr lang="ru-RU" b="0" dirty="0" smtClean="0"/>
              </a:p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196=196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3412604"/>
                <a:ext cx="2617320" cy="1293431"/>
              </a:xfrm>
              <a:prstGeom prst="rect">
                <a:avLst/>
              </a:prstGeom>
              <a:blipFill rotWithShape="1">
                <a:blip r:embed="rId5"/>
                <a:stretch>
                  <a:fillRect r="-1166" b="-47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3021732" y="3805403"/>
                <a:ext cx="4788619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   ∆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𝐴𝐵𝐶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прямоугольный, разносторонний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1732" y="3805403"/>
                <a:ext cx="4788619" cy="507831"/>
              </a:xfrm>
              <a:prstGeom prst="rect">
                <a:avLst/>
              </a:prstGeom>
              <a:blipFill rotWithShape="1">
                <a:blip r:embed="rId6"/>
                <a:stretch>
                  <a:fillRect r="-1274" b="-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45842" y="235990"/>
                <a:ext cx="8709184" cy="7232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По координатам точек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cs typeface="Times New Roman" pitchFamily="18" charset="0"/>
                      </a:rPr>
                      <m:t>𝐴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  <a:cs typeface="Times New Roman" pitchFamily="18" charset="0"/>
                      </a:rPr>
                      <m:t>𝐵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и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  <a:cs typeface="Times New Roman" pitchFamily="18" charset="0"/>
                      </a:rPr>
                      <m:t>𝐶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определить вид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𝐴𝐵𝐶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𝐴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(9;3;−5)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𝐵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10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ru-RU" i="1">
                        <a:latin typeface="Cambria Math"/>
                        <a:cs typeface="Times New Roman" pitchFamily="18" charset="0"/>
                      </a:rPr>
                      <m:t>−5)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𝐶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;3;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ru-RU" i="1">
                        <a:latin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    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б)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(3;7;−4)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(5;−3;2)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𝐶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(1;3;−10)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235990"/>
                <a:ext cx="8709184" cy="723275"/>
              </a:xfrm>
              <a:prstGeom prst="rect">
                <a:avLst/>
              </a:prstGeom>
              <a:blipFill rotWithShape="1">
                <a:blip r:embed="rId7"/>
                <a:stretch>
                  <a:fillRect l="-630" t="-4237" r="-630" b="-135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12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Прямая со стрелкой 67"/>
          <p:cNvCxnSpPr/>
          <p:nvPr/>
        </p:nvCxnSpPr>
        <p:spPr>
          <a:xfrm flipH="1">
            <a:off x="1371800" y="2607303"/>
            <a:ext cx="1070244" cy="765241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45842" y="207415"/>
                <a:ext cx="870918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Найти расстояние от точки начала координат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cs typeface="Times New Roman" pitchFamily="18" charset="0"/>
                      </a:rPr>
                      <m:t>𝑂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до середины отрезка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cs typeface="Times New Roman" pitchFamily="18" charset="0"/>
                      </a:rPr>
                      <m:t>𝑀𝑁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е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сли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𝑀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(−4;7;0)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cs typeface="Times New Roman" pitchFamily="18" charset="0"/>
                      </a:rPr>
                      <m:t>𝑁</m:t>
                    </m:r>
                    <m:r>
                      <a:rPr lang="en-US" b="0" i="1" dirty="0" smtClean="0">
                        <a:latin typeface="Cambria Math"/>
                        <a:cs typeface="Times New Roman" pitchFamily="18" charset="0"/>
                      </a:rPr>
                      <m:t>(0;−1;2)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207415"/>
                <a:ext cx="8709184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630" t="-471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34"/>
          <p:cNvSpPr/>
          <p:nvPr/>
        </p:nvSpPr>
        <p:spPr>
          <a:xfrm>
            <a:off x="145842" y="863749"/>
            <a:ext cx="1149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50"/>
              <p:cNvSpPr/>
              <p:nvPr/>
            </p:nvSpPr>
            <p:spPr>
              <a:xfrm>
                <a:off x="145842" y="4443458"/>
                <a:ext cx="1419876" cy="3963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Ответ: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14</m:t>
                        </m:r>
                      </m:e>
                    </m:rad>
                  </m:oMath>
                </a14:m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dirty="0"/>
              </a:p>
            </p:txBody>
          </p:sp>
        </mc:Choice>
        <mc:Fallback xmlns=""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4443458"/>
                <a:ext cx="1419876" cy="396327"/>
              </a:xfrm>
              <a:prstGeom prst="rect">
                <a:avLst/>
              </a:prstGeom>
              <a:blipFill rotWithShape="1">
                <a:blip r:embed="rId5"/>
                <a:stretch>
                  <a:fillRect l="-3863" t="-1538" r="-6438" b="-2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2332168" y="2445741"/>
                <a:ext cx="36920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𝑋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2168" y="2445741"/>
                <a:ext cx="369204" cy="338554"/>
              </a:xfrm>
              <a:prstGeom prst="rect">
                <a:avLst/>
              </a:prstGeom>
              <a:blipFill rotWithShape="1">
                <a:blip r:embed="rId6"/>
                <a:stretch>
                  <a:fillRect t="-5357" r="-13333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245206" y="2980527"/>
                <a:ext cx="36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206" y="2980527"/>
                <a:ext cx="367985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2131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081284" y="1337986"/>
                <a:ext cx="353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284" y="1337986"/>
                <a:ext cx="353751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197" r="-2241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26760" y="3816012"/>
                <a:ext cx="36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60" y="3816012"/>
                <a:ext cx="367985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197" r="-216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Прямая со стрелкой 28"/>
          <p:cNvCxnSpPr/>
          <p:nvPr/>
        </p:nvCxnSpPr>
        <p:spPr>
          <a:xfrm>
            <a:off x="1364243" y="3372507"/>
            <a:ext cx="3155005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406162" y="3379958"/>
            <a:ext cx="965637" cy="69044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1289394" y="3320963"/>
                <a:ext cx="37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𝑂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394" y="3320963"/>
                <a:ext cx="375616" cy="338554"/>
              </a:xfrm>
              <a:prstGeom prst="rect">
                <a:avLst/>
              </a:prstGeom>
              <a:blipFill rotWithShape="1">
                <a:blip r:embed="rId10"/>
                <a:stretch>
                  <a:fillRect t="-5455" r="-13115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Прямая со стрелкой 32"/>
          <p:cNvCxnSpPr/>
          <p:nvPr/>
        </p:nvCxnSpPr>
        <p:spPr>
          <a:xfrm flipV="1">
            <a:off x="1371798" y="1488160"/>
            <a:ext cx="0" cy="187200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629681" y="2496007"/>
                <a:ext cx="38683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  <a:cs typeface="Times New Roman" pitchFamily="18" charset="0"/>
                        </a:rPr>
                        <m:t>𝑁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81" y="2496007"/>
                <a:ext cx="386836" cy="338554"/>
              </a:xfrm>
              <a:prstGeom prst="rect">
                <a:avLst/>
              </a:prstGeom>
              <a:blipFill rotWithShape="1">
                <a:blip r:embed="rId11"/>
                <a:stretch>
                  <a:fillRect t="-5357" r="-12500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3875639" y="2699049"/>
                <a:ext cx="41088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  <a:cs typeface="Times New Roman" pitchFamily="18" charset="0"/>
                        </a:rPr>
                        <m:t>𝑀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5639" y="2699049"/>
                <a:ext cx="410882" cy="338554"/>
              </a:xfrm>
              <a:prstGeom prst="rect">
                <a:avLst/>
              </a:prstGeom>
              <a:blipFill rotWithShape="1">
                <a:blip r:embed="rId12"/>
                <a:stretch>
                  <a:fillRect t="-5455" r="-11940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Овал 12"/>
          <p:cNvSpPr/>
          <p:nvPr/>
        </p:nvSpPr>
        <p:spPr>
          <a:xfrm>
            <a:off x="3825339" y="2825170"/>
            <a:ext cx="72000" cy="7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endCxn id="15" idx="6"/>
          </p:cNvCxnSpPr>
          <p:nvPr/>
        </p:nvCxnSpPr>
        <p:spPr>
          <a:xfrm flipH="1" flipV="1">
            <a:off x="1053031" y="2662455"/>
            <a:ext cx="2791360" cy="198716"/>
          </a:xfrm>
          <a:prstGeom prst="straightConnector1">
            <a:avLst/>
          </a:prstGeom>
          <a:ln w="19050">
            <a:solidFill>
              <a:srgbClr val="002060"/>
            </a:solidFill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981031" y="2626455"/>
            <a:ext cx="72000" cy="7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360746" y="2718042"/>
            <a:ext cx="72000" cy="72000"/>
          </a:xfrm>
          <a:prstGeom prst="ellipse">
            <a:avLst/>
          </a:prstGeom>
          <a:solidFill>
            <a:srgbClr val="C00000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endCxn id="18" idx="3"/>
          </p:cNvCxnSpPr>
          <p:nvPr/>
        </p:nvCxnSpPr>
        <p:spPr>
          <a:xfrm flipV="1">
            <a:off x="1346191" y="2779498"/>
            <a:ext cx="1025099" cy="613776"/>
          </a:xfrm>
          <a:prstGeom prst="line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335798" y="33365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 стрелкой 68"/>
          <p:cNvCxnSpPr/>
          <p:nvPr/>
        </p:nvCxnSpPr>
        <p:spPr>
          <a:xfrm>
            <a:off x="310752" y="3371782"/>
            <a:ext cx="1031266" cy="0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1371798" y="3408544"/>
            <a:ext cx="0" cy="57372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1700934" y="2645444"/>
            <a:ext cx="72008" cy="144016"/>
          </a:xfrm>
          <a:prstGeom prst="line">
            <a:avLst/>
          </a:prstGeom>
          <a:ln w="28575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95733" y="2746439"/>
            <a:ext cx="72008" cy="144016"/>
          </a:xfrm>
          <a:prstGeom prst="line">
            <a:avLst/>
          </a:prstGeom>
          <a:ln w="28575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Прямоугольник 78"/>
              <p:cNvSpPr/>
              <p:nvPr/>
            </p:nvSpPr>
            <p:spPr>
              <a:xfrm>
                <a:off x="5004048" y="1383618"/>
                <a:ext cx="30941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𝑀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(−4;7;0)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cs typeface="Times New Roman" pitchFamily="18" charset="0"/>
                      </a:rPr>
                      <m:t>𝑁</m:t>
                    </m:r>
                    <m:r>
                      <a:rPr lang="en-US" i="1" dirty="0">
                        <a:latin typeface="Cambria Math"/>
                        <a:cs typeface="Times New Roman" pitchFamily="18" charset="0"/>
                      </a:rPr>
                      <m:t>(0;−1;2)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79" name="Прямоугольник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1383618"/>
                <a:ext cx="3094180" cy="369332"/>
              </a:xfrm>
              <a:prstGeom prst="rect">
                <a:avLst/>
              </a:prstGeom>
              <a:blipFill rotWithShape="1">
                <a:blip r:embed="rId13"/>
                <a:stretch>
                  <a:fillRect t="-9836" r="-23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5004048" y="1961213"/>
                <a:ext cx="3105722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𝑋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</a:rPr>
                                <m:t>−4+0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</a:rPr>
                                <m:t>7+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−1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</a:rPr>
                                <m:t>0+2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1961213"/>
                <a:ext cx="3105722" cy="714683"/>
              </a:xfrm>
              <a:prstGeom prst="rect">
                <a:avLst/>
              </a:prstGeom>
              <a:blipFill rotWithShape="1">
                <a:blip r:embed="rId14"/>
                <a:stretch>
                  <a:fillRect r="-7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5004048" y="2775737"/>
                <a:ext cx="13412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𝑋</m:t>
                      </m:r>
                      <m:r>
                        <a:rPr lang="en-US" b="0" i="1" smtClean="0">
                          <a:latin typeface="Cambria Math"/>
                        </a:rPr>
                        <m:t>(−2;3;1)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2775737"/>
                <a:ext cx="1341265" cy="369332"/>
              </a:xfrm>
              <a:prstGeom prst="rect">
                <a:avLst/>
              </a:prstGeom>
              <a:blipFill rotWithShape="1">
                <a:blip r:embed="rId15"/>
                <a:stretch>
                  <a:fillRect t="-8197" r="-272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5004048" y="3292643"/>
                <a:ext cx="4035656" cy="427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𝑂𝑋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(−2−0)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(3−0)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(1−0)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292643"/>
                <a:ext cx="4035656" cy="427746"/>
              </a:xfrm>
              <a:prstGeom prst="rect">
                <a:avLst/>
              </a:prstGeom>
              <a:blipFill rotWithShape="1">
                <a:blip r:embed="rId16"/>
                <a:stretch>
                  <a:fillRect r="-302" b="-22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5004048" y="3971471"/>
                <a:ext cx="3251083" cy="427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𝑂𝑋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</a:rPr>
                            <m:t>14</m:t>
                          </m:r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971471"/>
                <a:ext cx="3251083" cy="427746"/>
              </a:xfrm>
              <a:prstGeom prst="rect">
                <a:avLst/>
              </a:prstGeom>
              <a:blipFill rotWithShape="1">
                <a:blip r:embed="rId17"/>
                <a:stretch>
                  <a:fillRect r="-750" b="-211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Прямоугольник 85"/>
          <p:cNvSpPr/>
          <p:nvPr/>
        </p:nvSpPr>
        <p:spPr>
          <a:xfrm>
            <a:off x="5253719" y="1961213"/>
            <a:ext cx="2730156" cy="756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/>
              <p:cNvSpPr txBox="1"/>
              <p:nvPr/>
            </p:nvSpPr>
            <p:spPr>
              <a:xfrm>
                <a:off x="6795131" y="2775737"/>
                <a:ext cx="11745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𝑂</m:t>
                      </m:r>
                      <m:r>
                        <a:rPr lang="en-US" b="0" i="1" smtClean="0">
                          <a:latin typeface="Cambria Math"/>
                        </a:rPr>
                        <m:t>(0;0;0)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7" name="TextBox 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5131" y="2775737"/>
                <a:ext cx="1174552" cy="369332"/>
              </a:xfrm>
              <a:prstGeom prst="rect">
                <a:avLst/>
              </a:prstGeom>
              <a:blipFill rotWithShape="1">
                <a:blip r:embed="rId18"/>
                <a:stretch>
                  <a:fillRect t="-8197" r="-364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Прямоугольник 87"/>
          <p:cNvSpPr/>
          <p:nvPr/>
        </p:nvSpPr>
        <p:spPr>
          <a:xfrm>
            <a:off x="7397884" y="4013291"/>
            <a:ext cx="774515" cy="378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59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" grpId="0"/>
      <p:bldP spid="51" grpId="0"/>
      <p:bldP spid="19" grpId="0"/>
      <p:bldP spid="26" grpId="0"/>
      <p:bldP spid="27" grpId="0"/>
      <p:bldP spid="28" grpId="0"/>
      <p:bldP spid="31" grpId="0"/>
      <p:bldP spid="48" grpId="0"/>
      <p:bldP spid="50" grpId="0"/>
      <p:bldP spid="13" grpId="0" animBg="1"/>
      <p:bldP spid="15" grpId="0" animBg="1"/>
      <p:bldP spid="18" grpId="0" animBg="1"/>
      <p:bldP spid="32" grpId="0" animBg="1"/>
      <p:bldP spid="79" grpId="0"/>
      <p:bldP spid="80" grpId="0"/>
      <p:bldP spid="81" grpId="0"/>
      <p:bldP spid="82" grpId="0"/>
      <p:bldP spid="84" grpId="0"/>
      <p:bldP spid="86" grpId="0" animBg="1"/>
      <p:bldP spid="87" grpId="0"/>
      <p:bldP spid="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-36512" y="-92546"/>
            <a:ext cx="9289032" cy="5472608"/>
          </a:xfrm>
          <a:prstGeom prst="rect">
            <a:avLst/>
          </a:prstGeom>
          <a:solidFill>
            <a:schemeClr val="accent6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 descr="\\USER-PC-15\Disk D\projects\Руслан\рисунки Png\161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44391" y="-1861622"/>
            <a:ext cx="5127232" cy="8856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153723" y="1112390"/>
            <a:ext cx="6162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</a:rPr>
              <a:t>Вычисление координат середины отрезка.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53723" y="2262757"/>
            <a:ext cx="7524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</a:rPr>
              <a:t>Вычисление длины отрезка по его координатам.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58045" y="237877"/>
            <a:ext cx="2981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Print" pitchFamily="2" charset="0"/>
              </a:rPr>
              <a:t>Сегодня на уроке:</a:t>
            </a:r>
            <a:endParaRPr lang="ru-RU" sz="24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3723" y="3417778"/>
            <a:ext cx="7162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</a:rPr>
              <a:t>Вычисление расстояния между двумя точками.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0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 стрелкой 11"/>
          <p:cNvCxnSpPr/>
          <p:nvPr/>
        </p:nvCxnSpPr>
        <p:spPr>
          <a:xfrm flipH="1" flipV="1">
            <a:off x="1808948" y="1525055"/>
            <a:ext cx="1112911" cy="1387621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51520" y="3651870"/>
            <a:ext cx="4320480" cy="1105287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9130" y="195674"/>
            <a:ext cx="6048672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Определение координат середины отрезка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93329" y="1507054"/>
            <a:ext cx="36000" cy="36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14189" y="2904286"/>
            <a:ext cx="36000" cy="36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533455" y="1160468"/>
                <a:ext cx="13067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𝐴</m:t>
                      </m:r>
                      <m:r>
                        <a:rPr lang="en-US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3455" y="1160468"/>
                <a:ext cx="1306704" cy="338554"/>
              </a:xfrm>
              <a:prstGeom prst="rect">
                <a:avLst/>
              </a:prstGeom>
              <a:blipFill rotWithShape="1">
                <a:blip r:embed="rId4"/>
                <a:stretch>
                  <a:fillRect t="-5357" r="-2804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819303" y="2928563"/>
                <a:ext cx="132927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𝐵</m:t>
                      </m:r>
                      <m:r>
                        <a:rPr lang="en-US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303" y="2928563"/>
                <a:ext cx="1329275" cy="338554"/>
              </a:xfrm>
              <a:prstGeom prst="rect">
                <a:avLst/>
              </a:prstGeom>
              <a:blipFill rotWithShape="1">
                <a:blip r:embed="rId5"/>
                <a:stretch>
                  <a:fillRect t="-5357" r="-2740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/>
          <p:cNvSpPr/>
          <p:nvPr/>
        </p:nvSpPr>
        <p:spPr>
          <a:xfrm>
            <a:off x="2340504" y="2185934"/>
            <a:ext cx="36000" cy="36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2273319" y="1882702"/>
                <a:ext cx="3855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319" y="1882702"/>
                <a:ext cx="385554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r="-20635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Прямая соединительная линия 22"/>
          <p:cNvCxnSpPr>
            <a:stCxn id="42" idx="0"/>
            <a:endCxn id="11" idx="3"/>
          </p:cNvCxnSpPr>
          <p:nvPr/>
        </p:nvCxnSpPr>
        <p:spPr>
          <a:xfrm flipV="1">
            <a:off x="1110261" y="1537782"/>
            <a:ext cx="688340" cy="1205617"/>
          </a:xfrm>
          <a:prstGeom prst="line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44" idx="6"/>
          </p:cNvCxnSpPr>
          <p:nvPr/>
        </p:nvCxnSpPr>
        <p:spPr>
          <a:xfrm>
            <a:off x="1127117" y="2760476"/>
            <a:ext cx="1814222" cy="161810"/>
          </a:xfrm>
          <a:prstGeom prst="line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094280" y="2203934"/>
            <a:ext cx="1260971" cy="552193"/>
          </a:xfrm>
          <a:prstGeom prst="line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5780218" y="616893"/>
                <a:ext cx="2109808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𝑂𝐴</m:t>
                              </m:r>
                            </m:e>
                          </m:acc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𝑂𝐵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0218" y="616893"/>
                <a:ext cx="2109808" cy="610936"/>
              </a:xfrm>
              <a:prstGeom prst="rect">
                <a:avLst/>
              </a:prstGeom>
              <a:blipFill rotWithShape="1">
                <a:blip r:embed="rId7"/>
                <a:stretch>
                  <a:fillRect r="-34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35"/>
              <p:cNvSpPr/>
              <p:nvPr/>
            </p:nvSpPr>
            <p:spPr>
              <a:xfrm>
                <a:off x="4716016" y="1196892"/>
                <a:ext cx="4238212" cy="26019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</a:rPr>
                          <m:t>𝑂</m:t>
                        </m:r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</m:acc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радиус-вектор точки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</a:rPr>
                          <m:t>𝑂</m:t>
                        </m:r>
                        <m:r>
                          <a:rPr lang="en-US" b="0" i="1" smtClean="0">
                            <a:latin typeface="Cambria Math"/>
                          </a:rPr>
                          <m:t>𝐵</m:t>
                        </m:r>
                      </m:e>
                    </m:acc>
                    <m:r>
                      <a:rPr lang="en-US" i="1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радиус-вектор точки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𝐵</m:t>
                    </m:r>
                  </m:oMath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𝑂𝐴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  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b="0" i="1" dirty="0" smtClean="0">
                  <a:solidFill>
                    <a:srgbClr val="002060"/>
                  </a:solidFill>
                  <a:latin typeface="Cambria Math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  {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𝑂𝐴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𝑂𝐵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  </m:t>
                      </m:r>
                      <m:r>
                        <a:rPr lang="en-US" i="1" smtClean="0">
                          <a:latin typeface="Cambria Math"/>
                        </a:rPr>
                        <m:t>{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𝑂𝐴</m:t>
                              </m:r>
                            </m:e>
                          </m:acc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𝑂𝐵</m:t>
                              </m:r>
                            </m:e>
                          </m:acc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6" name="Прямоугольник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1196892"/>
                <a:ext cx="4238212" cy="260199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4648219" y="4003402"/>
                <a:ext cx="3293017" cy="6034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19" y="4003402"/>
                <a:ext cx="3293017" cy="603435"/>
              </a:xfrm>
              <a:prstGeom prst="rect">
                <a:avLst/>
              </a:prstGeom>
              <a:blipFill rotWithShape="1">
                <a:blip r:embed="rId9"/>
                <a:stretch>
                  <a:fillRect r="-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Прямоугольник 38"/>
          <p:cNvSpPr/>
          <p:nvPr/>
        </p:nvSpPr>
        <p:spPr>
          <a:xfrm>
            <a:off x="285655" y="3742848"/>
            <a:ext cx="42522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аждая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координата середины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отрезка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равна полусумме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соответствующих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координат его концов.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2419128" y="1882702"/>
                <a:ext cx="10374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(</m:t>
                      </m:r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?</m:t>
                      </m:r>
                      <m:r>
                        <a:rPr lang="en-US" i="1">
                          <a:latin typeface="Cambria Math"/>
                        </a:rPr>
                        <m:t>;</m:t>
                      </m:r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?</m:t>
                      </m:r>
                      <m:r>
                        <a:rPr lang="en-US" i="1">
                          <a:latin typeface="Cambria Math"/>
                        </a:rPr>
                        <m:t>;</m:t>
                      </m:r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?</m:t>
                      </m:r>
                      <m:r>
                        <a:rPr lang="en-US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128" y="1882702"/>
                <a:ext cx="1037463" cy="369332"/>
              </a:xfrm>
              <a:prstGeom prst="rect">
                <a:avLst/>
              </a:prstGeom>
              <a:blipFill rotWithShape="1">
                <a:blip r:embed="rId10"/>
                <a:stretch>
                  <a:fillRect t="-8333" r="-705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Прямая соединительная линия 42"/>
          <p:cNvCxnSpPr/>
          <p:nvPr/>
        </p:nvCxnSpPr>
        <p:spPr>
          <a:xfrm flipH="1">
            <a:off x="2067315" y="1822204"/>
            <a:ext cx="72008" cy="144016"/>
          </a:xfrm>
          <a:prstGeom prst="line">
            <a:avLst/>
          </a:prstGeom>
          <a:ln w="28575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2586629" y="2446784"/>
            <a:ext cx="72008" cy="144016"/>
          </a:xfrm>
          <a:prstGeom prst="line">
            <a:avLst/>
          </a:prstGeom>
          <a:ln w="28575">
            <a:solidFill>
              <a:srgbClr val="005C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Прямоугольник 46"/>
              <p:cNvSpPr/>
              <p:nvPr/>
            </p:nvSpPr>
            <p:spPr>
              <a:xfrm>
                <a:off x="4649725" y="4001596"/>
                <a:ext cx="3558854" cy="601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9725" y="4001596"/>
                <a:ext cx="3558854" cy="60138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797477" y="2368459"/>
                <a:ext cx="36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7477" y="2368459"/>
                <a:ext cx="367985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57922" y="699542"/>
                <a:ext cx="353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922" y="699542"/>
                <a:ext cx="353751" cy="369332"/>
              </a:xfrm>
              <a:prstGeom prst="rect">
                <a:avLst/>
              </a:prstGeom>
              <a:blipFill rotWithShape="1">
                <a:blip r:embed="rId13"/>
                <a:stretch>
                  <a:fillRect t="-8333" r="-2241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81679" y="2964033"/>
                <a:ext cx="36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79" y="2964033"/>
                <a:ext cx="367985" cy="369332"/>
              </a:xfrm>
              <a:prstGeom prst="rect">
                <a:avLst/>
              </a:prstGeom>
              <a:blipFill rotWithShape="1">
                <a:blip r:embed="rId14"/>
                <a:stretch>
                  <a:fillRect t="-8197" r="-216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Прямая со стрелкой 37"/>
          <p:cNvCxnSpPr/>
          <p:nvPr/>
        </p:nvCxnSpPr>
        <p:spPr>
          <a:xfrm>
            <a:off x="1077127" y="2758058"/>
            <a:ext cx="2916000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455128" y="2755191"/>
            <a:ext cx="656548" cy="46944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922453" y="2743399"/>
                <a:ext cx="37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𝑂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453" y="2743399"/>
                <a:ext cx="375616" cy="338554"/>
              </a:xfrm>
              <a:prstGeom prst="rect">
                <a:avLst/>
              </a:prstGeom>
              <a:blipFill rotWithShape="1">
                <a:blip r:embed="rId15"/>
                <a:stretch>
                  <a:fillRect t="-5357" r="-12903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Овал 43"/>
          <p:cNvSpPr/>
          <p:nvPr/>
        </p:nvSpPr>
        <p:spPr>
          <a:xfrm>
            <a:off x="1055117" y="2724476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1091117" y="876092"/>
            <a:ext cx="0" cy="18483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4718555" y="1210245"/>
                <a:ext cx="3009542" cy="2745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𝑂𝐴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𝐴𝐶</m:t>
                          </m:r>
                        </m:e>
                      </m:acc>
                    </m:oMath>
                  </m:oMathPara>
                </a14:m>
                <a:endParaRPr lang="ru-RU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𝐵𝐶</m:t>
                          </m:r>
                        </m:e>
                      </m:acc>
                    </m:oMath>
                  </m:oMathPara>
                </a14:m>
                <a:endParaRPr lang="en-US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2</m:t>
                      </m:r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𝑂𝐴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𝐴𝐶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𝐵𝐶</m:t>
                          </m:r>
                        </m:e>
                      </m:acc>
                    </m:oMath>
                  </m:oMathPara>
                </a14:m>
                <a:endParaRPr lang="en-US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2</m:t>
                      </m:r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𝑂𝐴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𝑂𝐵</m:t>
                          </m:r>
                        </m:e>
                      </m:acc>
                    </m:oMath>
                  </m:oMathPara>
                </a14:m>
                <a:endParaRPr lang="en-US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𝑂𝐶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𝑂𝐴</m:t>
                              </m:r>
                            </m:e>
                          </m:acc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𝑂𝐵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8555" y="1210245"/>
                <a:ext cx="3009542" cy="2745110"/>
              </a:xfrm>
              <a:prstGeom prst="rect">
                <a:avLst/>
              </a:prstGeom>
              <a:blipFill rotWithShape="1">
                <a:blip r:embed="rId16"/>
                <a:stretch>
                  <a:fillRect r="-8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952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/>
      <p:bldP spid="11" grpId="0" animBg="1"/>
      <p:bldP spid="13" grpId="0" animBg="1"/>
      <p:bldP spid="16" grpId="0"/>
      <p:bldP spid="17" grpId="0"/>
      <p:bldP spid="20" grpId="0" animBg="1"/>
      <p:bldP spid="21" grpId="0"/>
      <p:bldP spid="35" grpId="0"/>
      <p:bldP spid="37" grpId="0"/>
      <p:bldP spid="37" grpId="1"/>
      <p:bldP spid="39" grpId="0"/>
      <p:bldP spid="41" grpId="0"/>
      <p:bldP spid="47" grpId="0"/>
      <p:bldP spid="32" grpId="0"/>
      <p:bldP spid="33" grpId="0"/>
      <p:bldP spid="34" grpId="0"/>
      <p:bldP spid="42" grpId="0"/>
      <p:bldP spid="44" grpId="0" animBg="1"/>
      <p:bldP spid="5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033954"/>
                  </p:ext>
                </p:extLst>
              </p:nvPr>
            </p:nvGraphicFramePr>
            <p:xfrm>
              <a:off x="252661" y="699542"/>
              <a:ext cx="8640000" cy="1404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60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60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600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8000">
                    <a:tc>
                      <a:txBody>
                        <a:bodyPr/>
                        <a:lstStyle/>
                        <a:p>
                          <a:pPr marL="85725" indent="0"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𝐴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 (</m:t>
                                </m:r>
                                <m:sSub>
                                  <m:sSubPr>
                                    <m:ctrlP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0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−4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14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−8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5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−24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8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28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L="85725" indent="0"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𝐵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 (</m:t>
                                </m:r>
                                <m:sSub>
                                  <m:sSubPr>
                                    <m:ctrlP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sz="1800" b="0" i="1" dirty="0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−2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0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−8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4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−19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0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0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L="85725" indent="0"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𝑀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 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𝑥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𝑦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𝑧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−1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2,5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−2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−2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−7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−12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4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;</m:t>
                                </m:r>
                                <m:r>
                                  <a:rPr lang="en-US" sz="1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15</m:t>
                                </m:r>
                                <m:r>
                                  <a:rPr lang="en-US" sz="18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033954"/>
                  </p:ext>
                </p:extLst>
              </p:nvPr>
            </p:nvGraphicFramePr>
            <p:xfrm>
              <a:off x="252661" y="699542"/>
              <a:ext cx="8640000" cy="1404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000"/>
                    <a:gridCol w="2160000"/>
                    <a:gridCol w="2160000"/>
                    <a:gridCol w="2160000"/>
                  </a:tblGrid>
                  <a:tr h="4680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299" r="-299437" b="-20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282" t="-1299" r="-200282" b="-20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9718" t="-1299" r="-99718" b="-20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565" t="-1299" b="-209091"/>
                          </a:stretch>
                        </a:blip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2632" r="-299437" b="-111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282" t="-102632" r="-200282" b="-111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9718" t="-102632" r="-99718" b="-111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565" t="-102632" b="-111842"/>
                          </a:stretch>
                        </a:blipFill>
                      </a:tcPr>
                    </a:tc>
                  </a:tr>
                  <a:tr h="4680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0000" r="-299437" b="-103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282" t="-200000" r="-200282" b="-103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9718" t="-200000" r="-99718" b="-103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565" t="-200000" b="-1039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33028" y="224061"/>
                <a:ext cx="465499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Задача.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 Точка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𝑀</m:t>
                    </m:r>
                    <m:r>
                      <a:rPr lang="ru-RU" sz="2000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 середина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отрезка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𝐴𝐵</m:t>
                    </m:r>
                  </m:oMath>
                </a14:m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028" y="224061"/>
                <a:ext cx="4654996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1442" t="-7692" r="-209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6554" y="2209049"/>
                <a:ext cx="1451488" cy="15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𝟐</m:t>
                                      </m:r>
                                    </m:den>
                                  </m:f>
                                </m:e>
                                <m:e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  <m:r>
                                    <a:rPr lang="en-US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1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𝒚</m:t>
                                          </m:r>
                                        </m:e>
                                        <m:sub>
                                          <m: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1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𝒚</m:t>
                                          </m:r>
                                        </m:e>
                                        <m:sub>
                                          <m:r>
                                            <a:rPr lang="en-US" sz="1600" b="1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𝟐</m:t>
                                      </m:r>
                                    </m:den>
                                  </m:f>
                                </m:e>
                              </m:eqArr>
                            </m:e>
                            <m:e>
                              <m:r>
                                <a:rPr lang="en-US" sz="16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𝒛</m:t>
                              </m:r>
                              <m:r>
                                <a:rPr lang="en-US" sz="1600" b="1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6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ru-RU" sz="16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554" y="2209049"/>
                <a:ext cx="1451488" cy="1500219"/>
              </a:xfrm>
              <a:prstGeom prst="rect">
                <a:avLst/>
              </a:prstGeom>
              <a:blipFill rotWithShape="1">
                <a:blip r:embed="rId6"/>
                <a:stretch>
                  <a:fillRect r="-8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410212" y="2187662"/>
                <a:ext cx="1551259" cy="15526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  <m: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r>
                                        <a:rPr lang="en-U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−2</m:t>
                                      </m:r>
                                      <m:r>
                                        <a:rPr lang="en-U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60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3</m:t>
                                      </m:r>
                                      <m: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r>
                                        <a:rPr lang="en-US" sz="1600" b="0" i="1" smtClean="0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       </m:t>
                                  </m:r>
                                </m:e>
                              </m:eqArr>
                            </m:e>
                            <m:e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𝑧</m:t>
                              </m:r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−4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</m:num>
                                <m:den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0212" y="2187662"/>
                <a:ext cx="1551259" cy="1552605"/>
              </a:xfrm>
              <a:prstGeom prst="rect">
                <a:avLst/>
              </a:prstGeom>
              <a:blipFill rotWithShape="1">
                <a:blip r:embed="rId7"/>
                <a:stretch>
                  <a:fillRect r="-7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72000" y="2209049"/>
                <a:ext cx="1515800" cy="795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𝒚</m:t>
                                  </m:r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en-US" sz="1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sz="1600" b="1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1600" b="1" i="1"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1600" b="1" i="1" smtClean="0">
                                  <a:latin typeface="Cambria Math"/>
                                </a:rPr>
                                <m:t>𝒛</m:t>
                              </m:r>
                              <m:r>
                                <a:rPr lang="en-US" sz="1600" b="1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ru-RU" sz="16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209049"/>
                <a:ext cx="1515800" cy="795987"/>
              </a:xfrm>
              <a:prstGeom prst="rect">
                <a:avLst/>
              </a:prstGeom>
              <a:blipFill rotWithShape="1">
                <a:blip r:embed="rId8"/>
                <a:stretch>
                  <a:fillRect r="-8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4572000" y="3079705"/>
                <a:ext cx="2266261" cy="878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=2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14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            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=2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∙(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−2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−8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1600" b="0" i="1">
                                  <a:latin typeface="Cambria Math"/>
                                </a:rPr>
                                <m:t>=2</m:t>
                              </m:r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d>
                                <m:d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−7</m:t>
                                  </m:r>
                                </m:e>
                              </m:d>
                              <m:r>
                                <a:rPr lang="en-US" sz="1600" b="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5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079705"/>
                <a:ext cx="2266261" cy="87844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572000" y="4012490"/>
                <a:ext cx="1185261" cy="7950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−8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  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     </m:t>
                                  </m:r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1600" b="0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16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−19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4012490"/>
                <a:ext cx="1185261" cy="79508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6729445" y="2218574"/>
                <a:ext cx="1515800" cy="795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𝒚</m:t>
                                  </m:r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 smtClean="0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en-US" sz="1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1600" b="1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1600" b="1" i="1"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1600" b="1" i="1" smtClean="0">
                                  <a:latin typeface="Cambria Math"/>
                                </a:rPr>
                                <m:t>𝒛</m:t>
                              </m:r>
                              <m:r>
                                <a:rPr lang="en-US" sz="1600" b="1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1600" b="1" i="1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ru-RU" sz="16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9445" y="2218574"/>
                <a:ext cx="1515800" cy="795987"/>
              </a:xfrm>
              <a:prstGeom prst="rect">
                <a:avLst/>
              </a:prstGeom>
              <a:blipFill rotWithShape="1">
                <a:blip r:embed="rId11"/>
                <a:stretch>
                  <a:fillRect r="-8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6729445" y="3079705"/>
                <a:ext cx="2007665" cy="878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=2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∙(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−12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=2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         </m:t>
                                  </m:r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600" b="0" i="1">
                                  <a:latin typeface="Cambria Math"/>
                                </a:rPr>
                                <m:t>=2</m:t>
                              </m:r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en-US" sz="160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en-US" sz="1600" b="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  <m:r>
                                <a:rPr lang="en-US" sz="1600" b="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9445" y="3079705"/>
                <a:ext cx="2007665" cy="87844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6736246" y="4012618"/>
                <a:ext cx="1172309" cy="7958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−24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600" b="0" i="1"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8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      </m:t>
                                  </m:r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600" b="0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16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28 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246" y="4012618"/>
                <a:ext cx="1172309" cy="795859"/>
              </a:xfrm>
              <a:prstGeom prst="rect">
                <a:avLst/>
              </a:prstGeom>
              <a:blipFill rotWithShape="1">
                <a:blip r:embed="rId13"/>
                <a:stretch>
                  <a:fillRect r="-10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Прямоугольник 47"/>
          <p:cNvSpPr/>
          <p:nvPr/>
        </p:nvSpPr>
        <p:spPr>
          <a:xfrm>
            <a:off x="4579428" y="655083"/>
            <a:ext cx="4414942" cy="1563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2410212" y="3838986"/>
                <a:ext cx="968663" cy="7488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ru-RU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=−1</m:t>
                                  </m:r>
                                </m:e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6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1600" b="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,5</m:t>
                                  </m:r>
                                </m:e>
                              </m:eqArr>
                            </m:e>
                            <m:e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𝑧</m:t>
                              </m:r>
                              <m:r>
                                <a:rPr lang="en-US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=−2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0212" y="3838986"/>
                <a:ext cx="968663" cy="748859"/>
              </a:xfrm>
              <a:prstGeom prst="rect">
                <a:avLst/>
              </a:prstGeom>
              <a:blipFill rotWithShape="1">
                <a:blip r:embed="rId14"/>
                <a:stretch>
                  <a:fillRect r="-25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Прямоугольник 46"/>
          <p:cNvSpPr/>
          <p:nvPr/>
        </p:nvSpPr>
        <p:spPr>
          <a:xfrm>
            <a:off x="6738970" y="621517"/>
            <a:ext cx="2208518" cy="1563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41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  <p:bldP spid="40" grpId="0"/>
      <p:bldP spid="41" grpId="0"/>
      <p:bldP spid="42" grpId="0"/>
      <p:bldP spid="43" grpId="0"/>
      <p:bldP spid="44" grpId="0"/>
      <p:bldP spid="48" grpId="0" animBg="1"/>
      <p:bldP spid="49" grpId="0"/>
      <p:bldP spid="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Прямая со стрелкой 41"/>
          <p:cNvCxnSpPr/>
          <p:nvPr/>
        </p:nvCxnSpPr>
        <p:spPr>
          <a:xfrm flipH="1">
            <a:off x="381250" y="3614616"/>
            <a:ext cx="1295013" cy="92595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971600" y="3623137"/>
            <a:ext cx="692338" cy="49503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>
            <a:off x="1403648" y="3617983"/>
            <a:ext cx="266342" cy="190438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17356"/>
            <a:ext cx="8641794" cy="648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9382" y="195674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Вычисление длины вектора по его координатам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171969" y="852934"/>
                <a:ext cx="880006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Длина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 {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𝑧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}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равна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корню квадратному из суммы квадратов его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координат.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969" y="852934"/>
                <a:ext cx="8800062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21311" r="-27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835349" y="3242542"/>
                <a:ext cx="36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5349" y="3242542"/>
                <a:ext cx="367985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r="-21311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336795" y="1477450"/>
                <a:ext cx="353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6795" y="1477450"/>
                <a:ext cx="353751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2241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39382" y="4290650"/>
                <a:ext cx="36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82" y="4290650"/>
                <a:ext cx="367985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Прямая со стрелкой 38"/>
          <p:cNvCxnSpPr/>
          <p:nvPr/>
        </p:nvCxnSpPr>
        <p:spPr>
          <a:xfrm>
            <a:off x="1656000" y="3617483"/>
            <a:ext cx="2411944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536251" y="3564882"/>
                <a:ext cx="375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𝑂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251" y="3564882"/>
                <a:ext cx="375616" cy="338554"/>
              </a:xfrm>
              <a:prstGeom prst="rect">
                <a:avLst/>
              </a:prstGeom>
              <a:blipFill rotWithShape="1">
                <a:blip r:embed="rId9"/>
                <a:stretch>
                  <a:fillRect t="-5455" r="-12903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Прямая со стрелкой 44"/>
          <p:cNvCxnSpPr/>
          <p:nvPr/>
        </p:nvCxnSpPr>
        <p:spPr>
          <a:xfrm flipV="1">
            <a:off x="1672371" y="1752184"/>
            <a:ext cx="0" cy="18483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1671974" y="2300263"/>
            <a:ext cx="0" cy="1305467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665227" y="3215803"/>
            <a:ext cx="0" cy="393733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689134" y="3617483"/>
            <a:ext cx="1658730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V="1">
            <a:off x="1885032" y="3420617"/>
            <a:ext cx="0" cy="393733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602934" y="3805260"/>
                <a:ext cx="4854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934" y="3805260"/>
                <a:ext cx="485454" cy="369332"/>
              </a:xfrm>
              <a:prstGeom prst="rect">
                <a:avLst/>
              </a:prstGeom>
              <a:blipFill rotWithShape="1">
                <a:blip r:embed="rId10"/>
                <a:stretch>
                  <a:fillRect t="-8197" r="-1500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3270294" y="3278478"/>
                <a:ext cx="4907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0294" y="3278478"/>
                <a:ext cx="490775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8333" r="-1604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1268779" y="1999863"/>
                <a:ext cx="4907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8779" y="1999863"/>
                <a:ext cx="490775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197" r="-1604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Прямая со стрелкой 60"/>
          <p:cNvCxnSpPr/>
          <p:nvPr/>
        </p:nvCxnSpPr>
        <p:spPr>
          <a:xfrm flipH="1">
            <a:off x="2655526" y="3620626"/>
            <a:ext cx="692338" cy="495030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996796" y="4110198"/>
            <a:ext cx="1658730" cy="0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2655526" y="2804731"/>
            <a:ext cx="0" cy="1305467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 стрелкой 1023"/>
          <p:cNvCxnSpPr>
            <a:stCxn id="44" idx="7"/>
          </p:cNvCxnSpPr>
          <p:nvPr/>
        </p:nvCxnSpPr>
        <p:spPr>
          <a:xfrm flipV="1">
            <a:off x="1689082" y="2804731"/>
            <a:ext cx="966444" cy="79366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1642990" y="3590483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993621" y="2804731"/>
            <a:ext cx="1658730" cy="0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V="1">
            <a:off x="984096" y="2806535"/>
            <a:ext cx="0" cy="1305467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3347864" y="2309149"/>
            <a:ext cx="0" cy="1305467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2652351" y="2311505"/>
            <a:ext cx="692338" cy="495030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>
            <a:off x="983603" y="2309149"/>
            <a:ext cx="692338" cy="495030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1673882" y="2305025"/>
            <a:ext cx="1658730" cy="0"/>
          </a:xfrm>
          <a:prstGeom prst="straightConnector1">
            <a:avLst/>
          </a:prstGeom>
          <a:ln w="3175">
            <a:solidFill>
              <a:schemeClr val="tx1"/>
            </a:solidFill>
            <a:prstDash val="dash"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25" name="Прямоугольник 1024"/>
              <p:cNvSpPr/>
              <p:nvPr/>
            </p:nvSpPr>
            <p:spPr>
              <a:xfrm>
                <a:off x="4427985" y="1567518"/>
                <a:ext cx="1124731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7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 {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𝑧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}</m:t>
                      </m:r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1025" name="Прямоугольник 10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5" y="1567518"/>
                <a:ext cx="1124731" cy="353943"/>
              </a:xfrm>
              <a:prstGeom prst="rect">
                <a:avLst/>
              </a:prstGeom>
              <a:blipFill rotWithShape="1">
                <a:blip r:embed="rId13"/>
                <a:stretch>
                  <a:fillRect t="-13793" r="-2703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" name="Прямоугольник 1026"/>
              <p:cNvSpPr/>
              <p:nvPr/>
            </p:nvSpPr>
            <p:spPr>
              <a:xfrm>
                <a:off x="1895992" y="2924526"/>
                <a:ext cx="35939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6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600" b="1" i="1">
                              <a:solidFill>
                                <a:srgbClr val="C0000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027" name="Прямоугольник 10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992" y="2924526"/>
                <a:ext cx="359394" cy="338554"/>
              </a:xfrm>
              <a:prstGeom prst="rect">
                <a:avLst/>
              </a:prstGeom>
              <a:blipFill rotWithShape="1">
                <a:blip r:embed="rId14"/>
                <a:stretch>
                  <a:fillRect t="-5455" r="-15254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/>
              <p:cNvSpPr txBox="1"/>
              <p:nvPr/>
            </p:nvSpPr>
            <p:spPr>
              <a:xfrm>
                <a:off x="2583868" y="2621869"/>
                <a:ext cx="3856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868" y="2621869"/>
                <a:ext cx="385682" cy="369332"/>
              </a:xfrm>
              <a:prstGeom prst="rect">
                <a:avLst/>
              </a:prstGeom>
              <a:blipFill rotWithShape="1">
                <a:blip r:embed="rId15"/>
                <a:stretch>
                  <a:fillRect t="-8197" r="-2063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Прямоугольник 74"/>
              <p:cNvSpPr/>
              <p:nvPr/>
            </p:nvSpPr>
            <p:spPr>
              <a:xfrm>
                <a:off x="1448556" y="3635649"/>
                <a:ext cx="28174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</m:oMath>
                  </m:oMathPara>
                </a14:m>
                <a:endParaRPr lang="ru-RU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5" name="Прямоугольник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8556" y="3635649"/>
                <a:ext cx="281744" cy="307777"/>
              </a:xfrm>
              <a:prstGeom prst="rect">
                <a:avLst/>
              </a:prstGeom>
              <a:blipFill rotWithShape="1">
                <a:blip r:embed="rId16"/>
                <a:stretch>
                  <a:fillRect t="-11765" r="-13043" b="-176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Прямоугольник 75"/>
              <p:cNvSpPr/>
              <p:nvPr/>
            </p:nvSpPr>
            <p:spPr>
              <a:xfrm>
                <a:off x="1409998" y="3255784"/>
                <a:ext cx="329386" cy="339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ru-RU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6" name="Прямоугольник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9998" y="3255784"/>
                <a:ext cx="329386" cy="339645"/>
              </a:xfrm>
              <a:prstGeom prst="rect">
                <a:avLst/>
              </a:prstGeom>
              <a:blipFill rotWithShape="1">
                <a:blip r:embed="rId17"/>
                <a:stretch>
                  <a:fillRect r="-12963" b="-17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Прямоугольник 76"/>
              <p:cNvSpPr/>
              <p:nvPr/>
            </p:nvSpPr>
            <p:spPr>
              <a:xfrm>
                <a:off x="1842219" y="3326637"/>
                <a:ext cx="29059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</m:oMath>
                  </m:oMathPara>
                </a14:m>
                <a:endParaRPr lang="ru-RU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7" name="Прямоугольник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2219" y="3326637"/>
                <a:ext cx="290592" cy="307777"/>
              </a:xfrm>
              <a:prstGeom prst="rect">
                <a:avLst/>
              </a:prstGeom>
              <a:blipFill rotWithShape="1">
                <a:blip r:embed="rId18"/>
                <a:stretch>
                  <a:fillRect t="-12000" r="-14583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Прямоугольник 77"/>
              <p:cNvSpPr/>
              <p:nvPr/>
            </p:nvSpPr>
            <p:spPr>
              <a:xfrm>
                <a:off x="1008031" y="3654532"/>
                <a:ext cx="3833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00B050"/>
                          </a:solidFill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acc>
                        <m:accPr>
                          <m:chr m:val="⃗"/>
                          <m:ctrlPr>
                            <a:rPr lang="ru-RU" sz="1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rgbClr val="00B05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</m:oMath>
                  </m:oMathPara>
                </a14:m>
                <a:endParaRPr lang="ru-RU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8" name="Прямоугольник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031" y="3654532"/>
                <a:ext cx="383375" cy="307777"/>
              </a:xfrm>
              <a:prstGeom prst="rect">
                <a:avLst/>
              </a:prstGeom>
              <a:blipFill rotWithShape="1">
                <a:blip r:embed="rId19"/>
                <a:stretch>
                  <a:fillRect t="-11765" r="-31746" b="-176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Прямоугольник 78"/>
              <p:cNvSpPr/>
              <p:nvPr/>
            </p:nvSpPr>
            <p:spPr>
              <a:xfrm>
                <a:off x="2312267" y="3325738"/>
                <a:ext cx="39466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00B050"/>
                          </a:solidFill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acc>
                        <m:accPr>
                          <m:chr m:val="⃗"/>
                          <m:ctrlPr>
                            <a:rPr lang="ru-RU" sz="1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rgbClr val="00B05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</m:oMath>
                  </m:oMathPara>
                </a14:m>
                <a:endParaRPr lang="ru-RU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9" name="Прямоугольник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267" y="3325738"/>
                <a:ext cx="394660" cy="307777"/>
              </a:xfrm>
              <a:prstGeom prst="rect">
                <a:avLst/>
              </a:prstGeom>
              <a:blipFill rotWithShape="1">
                <a:blip r:embed="rId20"/>
                <a:stretch>
                  <a:fillRect t="-12000" r="-33846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Прямоугольник 79"/>
              <p:cNvSpPr/>
              <p:nvPr/>
            </p:nvSpPr>
            <p:spPr>
              <a:xfrm>
                <a:off x="1324900" y="2779888"/>
                <a:ext cx="419024" cy="339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rgbClr val="00B050"/>
                          </a:solidFill>
                          <a:latin typeface="Cambria Math"/>
                          <a:cs typeface="Times New Roman" pitchFamily="18" charset="0"/>
                        </a:rPr>
                        <m:t>𝑧</m:t>
                      </m:r>
                      <m:acc>
                        <m:accPr>
                          <m:chr m:val="⃗"/>
                          <m:ctrlPr>
                            <a:rPr lang="ru-RU" sz="1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rgbClr val="00B05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ru-RU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0" name="Прямоугольник 7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4900" y="2779888"/>
                <a:ext cx="419024" cy="339645"/>
              </a:xfrm>
              <a:prstGeom prst="rect">
                <a:avLst/>
              </a:prstGeom>
              <a:blipFill rotWithShape="1">
                <a:blip r:embed="rId21"/>
                <a:stretch>
                  <a:fillRect r="-10145" b="-17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Прямоугольник 80"/>
              <p:cNvSpPr/>
              <p:nvPr/>
            </p:nvSpPr>
            <p:spPr>
              <a:xfrm>
                <a:off x="4427984" y="1999863"/>
                <a:ext cx="1096967" cy="3874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7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acc>
                        <m:accPr>
                          <m:chr m:val="⃗"/>
                          <m:ctrlPr>
                            <a:rPr lang="en-US" sz="17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81" name="Прямоугольник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1999863"/>
                <a:ext cx="1096967" cy="387414"/>
              </a:xfrm>
              <a:prstGeom prst="rect">
                <a:avLst/>
              </a:prstGeom>
              <a:blipFill rotWithShape="1">
                <a:blip r:embed="rId22"/>
                <a:stretch>
                  <a:fillRect t="-3125" r="-18333" b="-203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Прямоугольник 81"/>
              <p:cNvSpPr/>
              <p:nvPr/>
            </p:nvSpPr>
            <p:spPr>
              <a:xfrm>
                <a:off x="6212029" y="2000576"/>
                <a:ext cx="1116203" cy="3874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7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acc>
                        <m:accPr>
                          <m:chr m:val="⃗"/>
                          <m:ctrlPr>
                            <a:rPr lang="en-US" sz="17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82" name="Прямоугольник 8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029" y="2000576"/>
                <a:ext cx="1116203" cy="387414"/>
              </a:xfrm>
              <a:prstGeom prst="rect">
                <a:avLst/>
              </a:prstGeom>
              <a:blipFill rotWithShape="1">
                <a:blip r:embed="rId23"/>
                <a:stretch>
                  <a:fillRect t="-3125" r="-18033" b="-203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Прямоугольник 82"/>
              <p:cNvSpPr/>
              <p:nvPr/>
            </p:nvSpPr>
            <p:spPr>
              <a:xfrm>
                <a:off x="7631390" y="1977676"/>
                <a:ext cx="1146148" cy="392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7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𝑧</m:t>
                      </m:r>
                      <m:acc>
                        <m:accPr>
                          <m:chr m:val="⃗"/>
                          <m:ctrlPr>
                            <a:rPr lang="en-US" sz="17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83" name="Прямоугольник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390" y="1977676"/>
                <a:ext cx="1146148" cy="392608"/>
              </a:xfrm>
              <a:prstGeom prst="rect">
                <a:avLst/>
              </a:prstGeom>
              <a:blipFill rotWithShape="1">
                <a:blip r:embed="rId24"/>
                <a:stretch>
                  <a:fillRect r="-2128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8" name="TextBox 1027"/>
              <p:cNvSpPr txBox="1"/>
              <p:nvPr/>
            </p:nvSpPr>
            <p:spPr>
              <a:xfrm>
                <a:off x="4432376" y="2547808"/>
                <a:ext cx="3935308" cy="3926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7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</a:rPr>
                            <m:t>𝑂𝐴</m:t>
                          </m:r>
                        </m:e>
                      </m:acc>
                      <m:r>
                        <a:rPr lang="en-US" sz="17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ru-RU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ru-RU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ru-RU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acc>
                        <m:accPr>
                          <m:chr m:val="⃗"/>
                          <m:ctrlPr>
                            <a:rPr lang="en-US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acc>
                        <m:accPr>
                          <m:chr m:val="⃗"/>
                          <m:ctrlPr>
                            <a:rPr lang="en-US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r>
                        <a:rPr lang="en-US" sz="1700" b="0" i="1" smtClean="0">
                          <a:latin typeface="Cambria Math"/>
                          <a:cs typeface="Times New Roman" pitchFamily="18" charset="0"/>
                        </a:rPr>
                        <m:t>𝑧</m:t>
                      </m:r>
                      <m:acc>
                        <m:accPr>
                          <m:chr m:val="⃗"/>
                          <m:ctrlPr>
                            <a:rPr lang="en-US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b="0" i="1" smtClean="0"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1028" name="TextBox 1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376" y="2547808"/>
                <a:ext cx="3935308" cy="392608"/>
              </a:xfrm>
              <a:prstGeom prst="rect">
                <a:avLst/>
              </a:prstGeom>
              <a:blipFill rotWithShape="1">
                <a:blip r:embed="rId25"/>
                <a:stretch>
                  <a:fillRect t="-1563" b="-218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9" name="Прямоугольник 1028"/>
              <p:cNvSpPr/>
              <p:nvPr/>
            </p:nvSpPr>
            <p:spPr>
              <a:xfrm>
                <a:off x="4432376" y="3162791"/>
                <a:ext cx="2985626" cy="4084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17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700" i="1">
                            <a:latin typeface="Cambria Math"/>
                          </a:rPr>
                          <m:t>𝑂𝐴</m:t>
                        </m:r>
                      </m:e>
                    </m:acc>
                    <m:r>
                      <a:rPr lang="en-US" sz="1700" i="1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700" b="0" i="1" smtClean="0"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1700" dirty="0" smtClean="0"/>
                  <a:t>   </a:t>
                </a:r>
                <a14:m>
                  <m:oMath xmlns:m="http://schemas.openxmlformats.org/officeDocument/2006/math">
                    <m:r>
                      <a:rPr lang="en-US" sz="1700" i="1" dirty="0" smtClean="0">
                        <a:latin typeface="Cambria Math"/>
                        <a:ea typeface="Cambria Math"/>
                      </a:rPr>
                      <m:t>⟹</m:t>
                    </m:r>
                  </m:oMath>
                </a14:m>
                <a:r>
                  <a:rPr lang="en-US" sz="1700" dirty="0" smtClean="0"/>
                  <a:t> 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7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sz="17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700" i="1">
                                <a:latin typeface="Cambria Math"/>
                              </a:rPr>
                              <m:t>𝑂𝐴</m:t>
                            </m:r>
                          </m:e>
                        </m:acc>
                      </m:e>
                    </m:d>
                    <m:r>
                      <a:rPr lang="en-US" sz="1700" b="0" i="1" dirty="0" smtClean="0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7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sz="17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700" b="0" i="1" smtClean="0">
                                <a:latin typeface="Cambria Math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1700" b="0" i="1" dirty="0" smtClean="0">
                        <a:latin typeface="Cambria Math"/>
                      </a:rPr>
                      <m:t>=</m:t>
                    </m:r>
                    <m:r>
                      <a:rPr lang="en-US" sz="1700" b="0" i="1" dirty="0" smtClean="0">
                        <a:latin typeface="Cambria Math"/>
                      </a:rPr>
                      <m:t>𝑂𝐴</m:t>
                    </m:r>
                  </m:oMath>
                </a14:m>
                <a:endParaRPr lang="ru-RU" sz="1700" dirty="0"/>
              </a:p>
            </p:txBody>
          </p:sp>
        </mc:Choice>
        <mc:Fallback xmlns="">
          <p:sp>
            <p:nvSpPr>
              <p:cNvPr id="1029" name="Прямоугольник 10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376" y="3162791"/>
                <a:ext cx="2985626" cy="408445"/>
              </a:xfrm>
              <a:prstGeom prst="rect">
                <a:avLst/>
              </a:prstGeom>
              <a:blipFill rotWithShape="1">
                <a:blip r:embed="rId26"/>
                <a:stretch>
                  <a:fillRect t="-1493" r="-2041" b="-164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0" name="Прямоугольник 1029"/>
              <p:cNvSpPr/>
              <p:nvPr/>
            </p:nvSpPr>
            <p:spPr>
              <a:xfrm>
                <a:off x="4449555" y="3649341"/>
                <a:ext cx="4605171" cy="6247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700" i="1" dirty="0" smtClean="0">
                          <a:latin typeface="Cambria Math"/>
                        </a:rPr>
                        <m:t>𝑂𝐴</m:t>
                      </m:r>
                      <m:r>
                        <a:rPr lang="en-US" sz="1700" b="0" i="1" dirty="0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700" b="0" i="1" dirty="0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7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𝑂</m:t>
                              </m:r>
                              <m:sSub>
                                <m:sSubPr>
                                  <m:ctrlPr>
                                    <a:rPr lang="en-US" sz="1700" i="1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700" i="1">
                                      <a:latin typeface="Cambria Math"/>
                                      <a:cs typeface="Times New Roman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1700" i="1">
                                      <a:latin typeface="Cambria Math"/>
                                      <a:cs typeface="Times New Roman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1700" b="0" i="1" dirty="0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700" b="0" i="1" dirty="0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7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𝑂</m:t>
                              </m:r>
                              <m:sSub>
                                <m:sSubPr>
                                  <m:ctrlPr>
                                    <a:rPr lang="en-US" sz="1700" i="1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700" i="1">
                                      <a:latin typeface="Cambria Math"/>
                                      <a:cs typeface="Times New Roman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17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1700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700" b="0" i="1" dirty="0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7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i="1">
                                  <a:latin typeface="Cambria Math"/>
                                  <a:cs typeface="Times New Roman" pitchFamily="18" charset="0"/>
                                </a:rPr>
                                <m:t>𝑂</m:t>
                              </m:r>
                              <m:sSub>
                                <m:sSubPr>
                                  <m:ctrlPr>
                                    <a:rPr lang="en-US" sz="1700" i="1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700" i="1">
                                      <a:latin typeface="Cambria Math"/>
                                      <a:cs typeface="Times New Roman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17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1700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sz="1700" b="0" i="1" dirty="0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700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7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700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700" i="1" dirty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7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1700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700" i="1" dirty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7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latin typeface="Cambria Math"/>
                                  <a:cs typeface="Times New Roman" pitchFamily="18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1700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1030" name="Прямоугольник 10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555" y="3649341"/>
                <a:ext cx="4605171" cy="624723"/>
              </a:xfrm>
              <a:prstGeom prst="rect">
                <a:avLst/>
              </a:prstGeom>
              <a:blipFill rotWithShape="1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" name="Прямоугольник 1030"/>
              <p:cNvSpPr/>
              <p:nvPr/>
            </p:nvSpPr>
            <p:spPr>
              <a:xfrm>
                <a:off x="4433830" y="4382878"/>
                <a:ext cx="2144370" cy="4091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700" b="1" i="1" dirty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7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700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</m:acc>
                        </m:e>
                      </m:d>
                      <m:r>
                        <a:rPr lang="en-US" sz="1700" b="1" i="1" dirty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700" b="1" i="1" dirty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700" b="1" i="1" dirty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1700" b="1" i="1" dirty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700" b="1" i="1" dirty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700" b="1" i="1" dirty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1700" b="1" i="1" dirty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700" b="1" i="1" dirty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700" b="1" i="1" dirty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𝒛</m:t>
                              </m:r>
                            </m:e>
                            <m:sup>
                              <m:r>
                                <a:rPr lang="en-US" sz="1700" b="1" i="1" dirty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17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031" name="Прямоугольник 10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830" y="4382878"/>
                <a:ext cx="2144370" cy="409151"/>
              </a:xfrm>
              <a:prstGeom prst="rect">
                <a:avLst/>
              </a:prstGeom>
              <a:blipFill rotWithShape="1">
                <a:blip r:embed="rId28"/>
                <a:stretch>
                  <a:fillRect r="-1420" b="-208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50"/>
              <p:cNvSpPr/>
              <p:nvPr/>
            </p:nvSpPr>
            <p:spPr>
              <a:xfrm>
                <a:off x="5582370" y="1542952"/>
                <a:ext cx="2262671" cy="392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itchFamily="18" charset="0"/>
                        </a:rPr>
                        <m:t>⟹</m:t>
                      </m:r>
                      <m:r>
                        <a:rPr lang="en-US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itchFamily="18" charset="0"/>
                        </a:rPr>
                        <m:t>   </m:t>
                      </m:r>
                      <m:acc>
                        <m:accPr>
                          <m:chr m:val="⃗"/>
                          <m:ctrlPr>
                            <a:rPr lang="ru-RU" sz="17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acc>
                        <m:accPr>
                          <m:chr m:val="⃗"/>
                          <m:ctrlPr>
                            <a:rPr lang="en-US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acc>
                        <m:accPr>
                          <m:chr m:val="⃗"/>
                          <m:ctrlPr>
                            <a:rPr lang="en-US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r>
                        <a:rPr lang="en-US" sz="1700" i="1">
                          <a:latin typeface="Cambria Math"/>
                          <a:cs typeface="Times New Roman" pitchFamily="18" charset="0"/>
                        </a:rPr>
                        <m:t>𝑧</m:t>
                      </m:r>
                      <m:acc>
                        <m:accPr>
                          <m:chr m:val="⃗"/>
                          <m:ctrlPr>
                            <a:rPr lang="en-US" sz="17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sz="1700" i="1"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370" y="1542952"/>
                <a:ext cx="2262671" cy="392608"/>
              </a:xfrm>
              <a:prstGeom prst="rect">
                <a:avLst/>
              </a:prstGeom>
              <a:blipFill rotWithShape="0">
                <a:blip r:embed="rId29"/>
                <a:stretch>
                  <a:fillRect t="-1538" b="-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89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/>
      <p:bldP spid="35" grpId="0"/>
      <p:bldP spid="36" grpId="0"/>
      <p:bldP spid="38" grpId="0"/>
      <p:bldP spid="43" grpId="0"/>
      <p:bldP spid="54" grpId="0"/>
      <p:bldP spid="56" grpId="0"/>
      <p:bldP spid="57" grpId="0"/>
      <p:bldP spid="44" grpId="0" animBg="1"/>
      <p:bldP spid="1025" grpId="0"/>
      <p:bldP spid="1027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1028" grpId="0"/>
      <p:bldP spid="1029" grpId="0"/>
      <p:bldP spid="1030" grpId="0"/>
      <p:bldP spid="1031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Блок-схема: ссылка на другую страницу 11"/>
          <p:cNvSpPr/>
          <p:nvPr/>
        </p:nvSpPr>
        <p:spPr>
          <a:xfrm rot="5400000">
            <a:off x="10298092" y="-616558"/>
            <a:ext cx="911163" cy="2702237"/>
          </a:xfrm>
          <a:prstGeom prst="flowChartOffpageConnector">
            <a:avLst/>
          </a:prstGeom>
          <a:solidFill>
            <a:srgbClr val="FFFFEB"/>
          </a:solidFill>
          <a:ln w="12700"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97353" y="195486"/>
                <a:ext cx="5126607" cy="10357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Вычислить длин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у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вектор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а)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𝐴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−1;0;2</m:t>
                        </m:r>
                      </m:e>
                    </m:d>
                  </m:oMath>
                </a14:m>
                <a:r>
                  <a:rPr lang="en-US" b="0" i="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𝐵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1;−2;3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б)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35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−17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;2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−34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;−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53" y="195486"/>
                <a:ext cx="5126607" cy="1035733"/>
              </a:xfrm>
              <a:prstGeom prst="rect">
                <a:avLst/>
              </a:prstGeom>
              <a:blipFill rotWithShape="1">
                <a:blip r:embed="rId4"/>
                <a:stretch>
                  <a:fillRect l="-1070" b="-8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506156" y="3330145"/>
                <a:ext cx="1865319" cy="38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1600" b="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16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4+1</m:t>
                          </m:r>
                        </m:e>
                      </m:ra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156" y="3330145"/>
                <a:ext cx="1865319" cy="389850"/>
              </a:xfrm>
              <a:prstGeom prst="rect">
                <a:avLst/>
              </a:prstGeom>
              <a:blipFill rotWithShape="1">
                <a:blip r:embed="rId5"/>
                <a:stretch>
                  <a:fillRect r="-654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505030" y="3818755"/>
                <a:ext cx="1147558" cy="38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1600" b="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ra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030" y="3818755"/>
                <a:ext cx="1147558" cy="389850"/>
              </a:xfrm>
              <a:prstGeom prst="rect">
                <a:avLst/>
              </a:prstGeom>
              <a:blipFill rotWithShape="1">
                <a:blip r:embed="rId6"/>
                <a:stretch>
                  <a:fillRect r="-1596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503494" y="4389534"/>
                <a:ext cx="1012778" cy="38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1600" b="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6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3</m:t>
                      </m:r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494" y="4389534"/>
                <a:ext cx="1012778" cy="389850"/>
              </a:xfrm>
              <a:prstGeom prst="rect">
                <a:avLst/>
              </a:prstGeom>
              <a:blipFill rotWithShape="1">
                <a:blip r:embed="rId7"/>
                <a:stretch>
                  <a:fillRect r="-1807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6876256" y="320056"/>
                <a:ext cx="2271712" cy="8290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 {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𝑧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}</m:t>
                      </m:r>
                    </m:oMath>
                  </m:oMathPara>
                </a14:m>
                <a:endParaRPr lang="ru-RU" dirty="0"/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b="1" i="1" dirty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</m:acc>
                        </m:e>
                      </m:d>
                      <m:r>
                        <a:rPr lang="en-US" b="1" i="1" dirty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1" i="1" dirty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1" i="1" dirty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b="1" i="1" dirty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 dirty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1" i="1" dirty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b="1" i="1" dirty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 dirty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1" i="1" dirty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002060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𝒛</m:t>
                              </m:r>
                            </m:e>
                            <m:sup>
                              <m:r>
                                <a:rPr lang="en-US" b="1" i="1" dirty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256" y="320056"/>
                <a:ext cx="2271712" cy="829010"/>
              </a:xfrm>
              <a:prstGeom prst="rect">
                <a:avLst/>
              </a:prstGeom>
              <a:blipFill rotWithShape="1">
                <a:blip r:embed="rId8"/>
                <a:stretch>
                  <a:fillRect t="-5926" r="-1072" b="-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Прямоугольник 12"/>
          <p:cNvSpPr/>
          <p:nvPr/>
        </p:nvSpPr>
        <p:spPr>
          <a:xfrm>
            <a:off x="297353" y="1275606"/>
            <a:ext cx="1149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297353" y="1644938"/>
                <a:ext cx="27403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а)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−1;0;2</m:t>
                        </m:r>
                      </m:e>
                    </m:d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1;−2;3</m:t>
                        </m:r>
                      </m:e>
                    </m:d>
                  </m:oMath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53" y="1644938"/>
                <a:ext cx="2740366" cy="369332"/>
              </a:xfrm>
              <a:prstGeom prst="rect">
                <a:avLst/>
              </a:prstGeom>
              <a:blipFill rotWithShape="1">
                <a:blip r:embed="rId9"/>
                <a:stretch>
                  <a:fillRect l="-2004" t="-8333" r="-3118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41324" y="2371951"/>
                <a:ext cx="1529393" cy="405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𝐴𝐵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 {2;−2;1}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324" y="2371951"/>
                <a:ext cx="1529393" cy="405111"/>
              </a:xfrm>
              <a:prstGeom prst="rect">
                <a:avLst/>
              </a:prstGeom>
              <a:blipFill rotWithShape="1">
                <a:blip r:embed="rId10"/>
                <a:stretch>
                  <a:fillRect r="-2390" b="-223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504384" y="2777062"/>
                <a:ext cx="2847566" cy="444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−2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384" y="2777062"/>
                <a:ext cx="2847566" cy="444417"/>
              </a:xfrm>
              <a:prstGeom prst="rect">
                <a:avLst/>
              </a:prstGeom>
              <a:blipFill rotWithShape="1">
                <a:blip r:embed="rId11"/>
                <a:stretch>
                  <a:fillRect b="-194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541324" y="2021755"/>
                <a:ext cx="3106748" cy="405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𝐴𝐵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 {</m:t>
                      </m:r>
                      <m:r>
                        <a:rPr lang="en-US" b="0" i="1" smtClean="0">
                          <a:latin typeface="Cambria Math"/>
                        </a:rPr>
                        <m:t>1−(−1)</m:t>
                      </m:r>
                      <m:r>
                        <a:rPr lang="en-US" i="1">
                          <a:latin typeface="Cambria Math"/>
                        </a:rPr>
                        <m:t>;−2</m:t>
                      </m:r>
                      <m:r>
                        <a:rPr lang="en-US" b="0" i="1" smtClean="0">
                          <a:latin typeface="Cambria Math"/>
                        </a:rPr>
                        <m:t>−0</m:t>
                      </m:r>
                      <m:r>
                        <a:rPr lang="en-US" i="1">
                          <a:latin typeface="Cambria Math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</a:rPr>
                        <m:t>3−2</m:t>
                      </m:r>
                      <m:r>
                        <a:rPr lang="en-US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324" y="2021755"/>
                <a:ext cx="3106748" cy="405111"/>
              </a:xfrm>
              <a:prstGeom prst="rect">
                <a:avLst/>
              </a:prstGeom>
              <a:blipFill rotWithShape="1">
                <a:blip r:embed="rId12"/>
                <a:stretch>
                  <a:fillRect r="-786" b="-242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4715019" y="3330145"/>
                <a:ext cx="2320572" cy="38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1600" b="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16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144</m:t>
                          </m:r>
                          <m:r>
                            <a:rPr lang="en-US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144</m:t>
                          </m:r>
                        </m:e>
                      </m:ra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19" y="3330145"/>
                <a:ext cx="2320572" cy="389850"/>
              </a:xfrm>
              <a:prstGeom prst="rect">
                <a:avLst/>
              </a:prstGeom>
              <a:blipFill rotWithShape="1">
                <a:blip r:embed="rId13"/>
                <a:stretch>
                  <a:fillRect r="-262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35"/>
              <p:cNvSpPr/>
              <p:nvPr/>
            </p:nvSpPr>
            <p:spPr>
              <a:xfrm>
                <a:off x="4720871" y="3818755"/>
                <a:ext cx="1375185" cy="38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1600" b="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28</m:t>
                          </m:r>
                          <m: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rad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6" name="Прямоугольник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0871" y="3818755"/>
                <a:ext cx="1375185" cy="389850"/>
              </a:xfrm>
              <a:prstGeom prst="rect">
                <a:avLst/>
              </a:prstGeom>
              <a:blipFill rotWithShape="1">
                <a:blip r:embed="rId14"/>
                <a:stretch>
                  <a:fillRect r="-1327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4716461" y="4389534"/>
                <a:ext cx="1126590" cy="38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1600" b="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16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17</m:t>
                      </m:r>
                    </m:oMath>
                  </m:oMathPara>
                </a14:m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461" y="4389534"/>
                <a:ext cx="1126590" cy="389850"/>
              </a:xfrm>
              <a:prstGeom prst="rect">
                <a:avLst/>
              </a:prstGeom>
              <a:blipFill rotWithShape="1">
                <a:blip r:embed="rId15"/>
                <a:stretch>
                  <a:fillRect r="-1081" b="-171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4499992" y="1644938"/>
                <a:ext cx="36140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б)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35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−17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;2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−34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;−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</m:d>
                  </m:oMath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1644938"/>
                <a:ext cx="3614003" cy="369332"/>
              </a:xfrm>
              <a:prstGeom prst="rect">
                <a:avLst/>
              </a:prstGeom>
              <a:blipFill rotWithShape="1">
                <a:blip r:embed="rId16"/>
                <a:stretch>
                  <a:fillRect l="-1349" t="-8333" r="-2361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4752755" y="2371951"/>
                <a:ext cx="1785874" cy="405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𝐴𝐵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 {</m:t>
                      </m:r>
                      <m:r>
                        <a:rPr lang="ru-RU" b="0" i="1" smtClean="0">
                          <a:latin typeface="Cambria Math"/>
                        </a:rPr>
                        <m:t>1</m:t>
                      </m:r>
                      <m:r>
                        <a:rPr lang="en-US" i="1">
                          <a:latin typeface="Cambria Math"/>
                        </a:rPr>
                        <m:t>;</m:t>
                      </m:r>
                      <m:r>
                        <a:rPr lang="ru-RU" b="0" i="1" smtClean="0">
                          <a:latin typeface="Cambria Math"/>
                        </a:rPr>
                        <m:t>1</m:t>
                      </m:r>
                      <m:r>
                        <a:rPr lang="en-US" i="1">
                          <a:latin typeface="Cambria Math"/>
                        </a:rPr>
                        <m:t>2;</m:t>
                      </m:r>
                      <m:r>
                        <a:rPr lang="ru-RU" b="0" i="1" smtClean="0">
                          <a:latin typeface="Cambria Math"/>
                        </a:rPr>
                        <m:t>−12</m:t>
                      </m:r>
                      <m:r>
                        <a:rPr lang="en-US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2755" y="2371951"/>
                <a:ext cx="1785874" cy="405111"/>
              </a:xfrm>
              <a:prstGeom prst="rect">
                <a:avLst/>
              </a:prstGeom>
              <a:blipFill rotWithShape="1">
                <a:blip r:embed="rId17"/>
                <a:stretch>
                  <a:fillRect r="-2048" b="-223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4714208" y="2777062"/>
                <a:ext cx="3239903" cy="444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ru-RU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(−12)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208" y="2777062"/>
                <a:ext cx="3239903" cy="444417"/>
              </a:xfrm>
              <a:prstGeom prst="rect">
                <a:avLst/>
              </a:prstGeom>
              <a:blipFill rotWithShape="1">
                <a:blip r:embed="rId18"/>
                <a:stretch>
                  <a:fillRect b="-194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4752755" y="2021755"/>
                <a:ext cx="4158318" cy="405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𝐴𝐵</m:t>
                          </m:r>
                        </m:e>
                      </m:acc>
                      <m:r>
                        <a:rPr lang="en-US" i="1">
                          <a:latin typeface="Cambria Math"/>
                        </a:rPr>
                        <m:t> {</m:t>
                      </m:r>
                      <m:r>
                        <a:rPr lang="ru-RU" b="0" i="1" smtClean="0">
                          <a:latin typeface="Cambria Math"/>
                        </a:rPr>
                        <m:t>−34</m:t>
                      </m:r>
                      <m:r>
                        <a:rPr lang="en-US" b="0" i="1" smtClean="0">
                          <a:latin typeface="Cambria Math"/>
                        </a:rPr>
                        <m:t>−(−</m:t>
                      </m:r>
                      <m:r>
                        <a:rPr lang="ru-RU" b="0" i="1" smtClean="0">
                          <a:latin typeface="Cambria Math"/>
                        </a:rPr>
                        <m:t>35</m:t>
                      </m:r>
                      <m:r>
                        <a:rPr lang="en-US" b="0" i="1" smtClean="0">
                          <a:latin typeface="Cambria Math"/>
                        </a:rPr>
                        <m:t>)</m:t>
                      </m:r>
                      <m:r>
                        <a:rPr lang="en-US" i="1">
                          <a:latin typeface="Cambria Math"/>
                        </a:rPr>
                        <m:t>;−</m:t>
                      </m:r>
                      <m:r>
                        <a:rPr lang="ru-RU" b="0" i="1" smtClean="0">
                          <a:latin typeface="Cambria Math"/>
                        </a:rPr>
                        <m:t>5</m:t>
                      </m:r>
                      <m:r>
                        <a:rPr lang="en-US" b="0" i="1" smtClean="0">
                          <a:latin typeface="Cambria Math"/>
                        </a:rPr>
                        <m:t>−</m:t>
                      </m:r>
                      <m:r>
                        <a:rPr lang="ru-RU" b="0" i="1" smtClean="0">
                          <a:latin typeface="Cambria Math"/>
                        </a:rPr>
                        <m:t>(−17)</m:t>
                      </m:r>
                      <m:r>
                        <a:rPr lang="en-US" i="1">
                          <a:latin typeface="Cambria Math"/>
                        </a:rPr>
                        <m:t>;</m:t>
                      </m:r>
                      <m:r>
                        <a:rPr lang="ru-RU" b="0" i="1" smtClean="0">
                          <a:latin typeface="Cambria Math"/>
                        </a:rPr>
                        <m:t>8</m:t>
                      </m:r>
                      <m:r>
                        <a:rPr lang="en-US" b="0" i="1" smtClean="0">
                          <a:latin typeface="Cambria Math"/>
                        </a:rPr>
                        <m:t>−2</m:t>
                      </m:r>
                      <m:r>
                        <a:rPr lang="ru-RU" b="0" i="1" smtClean="0">
                          <a:latin typeface="Cambria Math"/>
                        </a:rPr>
                        <m:t>0</m:t>
                      </m:r>
                      <m:r>
                        <a:rPr lang="en-US" i="1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2755" y="2021755"/>
                <a:ext cx="4158318" cy="405111"/>
              </a:xfrm>
              <a:prstGeom prst="rect">
                <a:avLst/>
              </a:prstGeom>
              <a:blipFill rotWithShape="1">
                <a:blip r:embed="rId19"/>
                <a:stretch>
                  <a:fillRect r="-293" b="-242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778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23457E-6 L -0.32448 -1.23457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  <p:bldP spid="20" grpId="0"/>
      <p:bldP spid="21" grpId="0"/>
      <p:bldP spid="10" grpId="0"/>
      <p:bldP spid="13" grpId="0"/>
      <p:bldP spid="14" grpId="0"/>
      <p:bldP spid="15" grpId="0"/>
      <p:bldP spid="16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45842" y="127670"/>
                <a:ext cx="8709184" cy="746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Вычислить длины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𝑑</m:t>
                        </m:r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𝑚</m:t>
                        </m:r>
                      </m:e>
                    </m:acc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 {5;−1;7}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 {2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;−6;1}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𝑐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𝑖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𝑗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𝑘</m:t>
                        </m:r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𝑑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𝑘</m:t>
                        </m:r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𝑚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𝑖</m:t>
                        </m:r>
                      </m:e>
                    </m:acc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−2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𝑗</m:t>
                        </m:r>
                      </m:e>
                    </m:acc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127670"/>
                <a:ext cx="8709184" cy="746615"/>
              </a:xfrm>
              <a:prstGeom prst="rect">
                <a:avLst/>
              </a:prstGeom>
              <a:blipFill rotWithShape="1">
                <a:blip r:embed="rId4"/>
                <a:stretch>
                  <a:fillRect l="-630" t="-11475" b="-106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34"/>
          <p:cNvSpPr/>
          <p:nvPr/>
        </p:nvSpPr>
        <p:spPr>
          <a:xfrm>
            <a:off x="145842" y="877466"/>
            <a:ext cx="1149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145842" y="1285131"/>
                <a:ext cx="5532990" cy="723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 {5;−1;7}</m:t>
                      </m:r>
                    </m:oMath>
                  </m:oMathPara>
                </a14:m>
                <a:endParaRPr lang="en-US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(−1)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25+1+49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75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=5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1285131"/>
                <a:ext cx="5532990" cy="723083"/>
              </a:xfrm>
              <a:prstGeom prst="rect">
                <a:avLst/>
              </a:prstGeom>
              <a:blipFill rotWithShape="1">
                <a:blip r:embed="rId5"/>
                <a:stretch>
                  <a:fillRect t="-11864" b="-110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145842" y="2139702"/>
                <a:ext cx="5521320" cy="9743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 {2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;−6;1}</m:t>
                      </m:r>
                    </m:oMath>
                  </m:oMathPara>
                </a14:m>
                <a:endParaRPr lang="en-US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latin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(−6)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12+36+1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49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=7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2139702"/>
                <a:ext cx="5521320" cy="97430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145493" y="3219822"/>
                <a:ext cx="4200958" cy="753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𝑐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  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⟹      </m:t>
                      </m:r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𝑐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 {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1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1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;1}</m:t>
                      </m:r>
                    </m:oMath>
                  </m:oMathPara>
                </a14:m>
                <a:endParaRPr lang="en-US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𝑐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1+1+1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493" y="3219822"/>
                <a:ext cx="4200958" cy="753732"/>
              </a:xfrm>
              <a:prstGeom prst="rect">
                <a:avLst/>
              </a:prstGeom>
              <a:blipFill rotWithShape="1">
                <a:blip r:embed="rId7"/>
                <a:stretch>
                  <a:fillRect t="-5645" b="-120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41"/>
              <p:cNvSpPr/>
              <p:nvPr/>
            </p:nvSpPr>
            <p:spPr>
              <a:xfrm>
                <a:off x="5773402" y="3219822"/>
                <a:ext cx="3113225" cy="753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𝑑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=2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  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⟹      </m:t>
                      </m:r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𝑑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 {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0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0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2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}</m:t>
                      </m:r>
                    </m:oMath>
                  </m:oMathPara>
                </a14:m>
                <a:endParaRPr lang="en-US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𝑑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4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" name="Прямоугольник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402" y="3219822"/>
                <a:ext cx="3113225" cy="753732"/>
              </a:xfrm>
              <a:prstGeom prst="rect">
                <a:avLst/>
              </a:prstGeom>
              <a:blipFill rotWithShape="1">
                <a:blip r:embed="rId8"/>
                <a:stretch>
                  <a:fillRect t="-12097" r="-978" b="-120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2372167" y="4091634"/>
                <a:ext cx="4399666" cy="7047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−2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      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⟹      </m:t>
                      </m:r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𝑐</m:t>
                          </m:r>
                        </m:e>
                      </m:acc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 {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1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−2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0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}</m:t>
                      </m:r>
                    </m:oMath>
                  </m:oMathPara>
                </a14:m>
                <a:endParaRPr lang="en-US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1+4+0</m:t>
                          </m:r>
                        </m:e>
                      </m:ra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5</m:t>
                          </m:r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167" y="4091634"/>
                <a:ext cx="4399666" cy="704745"/>
              </a:xfrm>
              <a:prstGeom prst="rect">
                <a:avLst/>
              </a:prstGeom>
              <a:blipFill rotWithShape="1">
                <a:blip r:embed="rId9"/>
                <a:stretch>
                  <a:fillRect t="-12069" r="-277" b="-129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928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 стрелкой 19"/>
          <p:cNvCxnSpPr/>
          <p:nvPr/>
        </p:nvCxnSpPr>
        <p:spPr>
          <a:xfrm>
            <a:off x="1449122" y="1573575"/>
            <a:ext cx="5594400" cy="637200"/>
          </a:xfrm>
          <a:prstGeom prst="straightConnector1">
            <a:avLst/>
          </a:prstGeom>
          <a:ln w="28575">
            <a:solidFill>
              <a:srgbClr val="007A3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6016" y="195674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Определение расстояния между двумя точками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12642" y="1185193"/>
                <a:ext cx="5232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642" y="1185193"/>
                <a:ext cx="523220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197" r="-1511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007432" y="2114362"/>
                <a:ext cx="528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7432" y="2114362"/>
                <a:ext cx="528543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333" r="-15116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303668" y="1185193"/>
                <a:ext cx="12845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3668" y="1185193"/>
                <a:ext cx="1284582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197" r="-521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308304" y="2114362"/>
                <a:ext cx="13168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2114362"/>
                <a:ext cx="1316835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r="-509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274018" y="1482338"/>
                <a:ext cx="3866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ru-RU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4018" y="1482338"/>
                <a:ext cx="386644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2031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51520" y="2787774"/>
                <a:ext cx="4491294" cy="18697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16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ru-RU" sz="1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sz="1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1600" b="0" i="1" smtClean="0">
                          <a:latin typeface="Cambria Math"/>
                        </a:rPr>
                        <m:t> {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sz="1600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6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1600" dirty="0" smtClean="0"/>
              </a:p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sz="1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ru-RU" sz="1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ru-RU" sz="1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1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sz="1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600" i="1">
                          <a:solidFill>
                            <a:prstClr val="black"/>
                          </a:solidFill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en-US" sz="16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002060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16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6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  <m:r>
                                    <a:rPr lang="en-US" sz="16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6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  <m:r>
                                    <a:rPr lang="en-US" sz="16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6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𝒛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  <m:r>
                                    <a:rPr lang="en-US" sz="16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𝒛</m:t>
                                      </m:r>
                                    </m:e>
                                    <m:sub>
                                      <m:r>
                                        <a:rPr lang="en-US" sz="16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787774"/>
                <a:ext cx="4491294" cy="1869743"/>
              </a:xfrm>
              <a:prstGeom prst="rect">
                <a:avLst/>
              </a:prstGeom>
              <a:blipFill rotWithShape="1">
                <a:blip r:embed="rId8"/>
                <a:stretch>
                  <a:fillRect b="-3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Овал 6"/>
          <p:cNvSpPr/>
          <p:nvPr/>
        </p:nvSpPr>
        <p:spPr>
          <a:xfrm>
            <a:off x="7024973" y="2190188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450800" y="1573200"/>
            <a:ext cx="5593823" cy="635635"/>
          </a:xfrm>
          <a:prstGeom prst="straightConnector1">
            <a:avLst/>
          </a:prstGeom>
          <a:ln w="28575">
            <a:solidFill>
              <a:srgbClr val="007A3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418422" y="1554525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07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6" grpId="0"/>
      <p:bldP spid="7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45842" y="235990"/>
                <a:ext cx="8709184" cy="7232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Задача.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По координатам точек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cs typeface="Times New Roman" pitchFamily="18" charset="0"/>
                      </a:rPr>
                      <m:t>𝐴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  <a:cs typeface="Times New Roman" pitchFamily="18" charset="0"/>
                      </a:rPr>
                      <m:t>𝐵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и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  <a:cs typeface="Times New Roman" pitchFamily="18" charset="0"/>
                      </a:rPr>
                      <m:t>𝐶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определить вид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∆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𝐴𝐵𝐶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𝐴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(9;3;−5)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𝐵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10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ru-RU" i="1">
                        <a:latin typeface="Cambria Math"/>
                        <a:cs typeface="Times New Roman" pitchFamily="18" charset="0"/>
                      </a:rPr>
                      <m:t>−5)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𝐶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;3;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ru-RU" i="1">
                        <a:latin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           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б)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(3;7;−4)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(5;−3;2)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𝐶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(1;3;−10)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235990"/>
                <a:ext cx="8709184" cy="723275"/>
              </a:xfrm>
              <a:prstGeom prst="rect">
                <a:avLst/>
              </a:prstGeom>
              <a:blipFill rotWithShape="1">
                <a:blip r:embed="rId4"/>
                <a:stretch>
                  <a:fillRect l="-630" t="-4237" r="-630" b="-135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34"/>
          <p:cNvSpPr/>
          <p:nvPr/>
        </p:nvSpPr>
        <p:spPr>
          <a:xfrm>
            <a:off x="145842" y="1131590"/>
            <a:ext cx="1149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145842" y="1405672"/>
                <a:ext cx="7166770" cy="23830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а)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𝐴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(9;3;−5)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𝐵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(2;10;−5)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𝐶</m:t>
                    </m:r>
                    <m:r>
                      <a:rPr lang="en-US" i="1">
                        <a:latin typeface="Cambria Math"/>
                        <a:cs typeface="Times New Roman" pitchFamily="18" charset="0"/>
                      </a:rPr>
                      <m:t>(2;3;2)</m:t>
                    </m:r>
                  </m:oMath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𝐴𝐵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(2−9)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(10−3)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(−5−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−5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(−</m:t>
                              </m:r>
                              <m:r>
                                <a:rPr lang="ru-RU" b="0" i="1" smtClean="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7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𝐵𝐶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(2−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10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−5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(−7)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7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7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𝐴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(2−9)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−3)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−5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(−</m:t>
                              </m:r>
                              <m:r>
                                <a:rPr lang="ru-RU" i="1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7</m:t>
                              </m:r>
                            </m:e>
                            <m:sup>
                              <m:r>
                                <a:rPr lang="ru-RU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7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   ∆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𝐴𝐵𝐶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правильный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42" y="1405672"/>
                <a:ext cx="7166770" cy="2383025"/>
              </a:xfrm>
              <a:prstGeom prst="rect">
                <a:avLst/>
              </a:prstGeom>
              <a:blipFill rotWithShape="1">
                <a:blip r:embed="rId5"/>
                <a:stretch>
                  <a:fillRect l="-765" b="-30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359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</TotalTime>
  <Words>3000</Words>
  <Application>Microsoft Office PowerPoint</Application>
  <PresentationFormat>Экран (16:9)</PresentationFormat>
  <Paragraphs>168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Segoe Print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EVT-pc</cp:lastModifiedBy>
  <cp:revision>172</cp:revision>
  <dcterms:created xsi:type="dcterms:W3CDTF">2015-05-26T09:07:42Z</dcterms:created>
  <dcterms:modified xsi:type="dcterms:W3CDTF">2021-09-29T04:31:43Z</dcterms:modified>
</cp:coreProperties>
</file>