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97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300" r:id="rId44"/>
    <p:sldId id="301" r:id="rId45"/>
    <p:sldId id="302" r:id="rId46"/>
    <p:sldId id="303" r:id="rId47"/>
    <p:sldId id="304" r:id="rId48"/>
    <p:sldId id="306" r:id="rId49"/>
    <p:sldId id="305" r:id="rId50"/>
    <p:sldId id="307" r:id="rId51"/>
    <p:sldId id="308" r:id="rId52"/>
    <p:sldId id="309" r:id="rId5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9DA4EE-AE2A-4FCF-A16C-32BD9BCDDC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1FD1EA3-7D20-46D2-827B-7B0CE8866A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B203456-003A-4F01-88C8-3DAFC6CF1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3B813-AA15-4480-A0B2-FED201B1FFFC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3CE10E1-34B0-47F2-8B64-69EE00A81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65F0239-3B6B-448F-B64B-C92E5DBF4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ABD80-3B01-48A8-AF30-3BA5E31797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7674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17DE43-C6C3-4EE3-B3A9-6EF288F98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C6DA514-67D2-4CAD-9EE5-2E9E7B87EE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0C900F-F808-4742-91FB-AB0DAD976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3B813-AA15-4480-A0B2-FED201B1FFFC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E50D1BC-9343-4488-AD79-3CA8357BE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838D2CD-8200-42A6-A2FF-D9AC35123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ABD80-3B01-48A8-AF30-3BA5E31797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705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756C56A-50EB-4917-9B1E-69462C7824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78B1410-66F1-4BB8-AB7E-119995BC90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61540D-88A6-4F17-917E-53A445FC15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3B813-AA15-4480-A0B2-FED201B1FFFC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16FB697-966B-43B9-8A64-1B3B70C97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D7D9F04-44BC-4F8F-9F2B-821A0DC9E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ABD80-3B01-48A8-AF30-3BA5E31797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704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35B9B6-AB1C-4845-97E0-6F85EBFD6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E2ACFCF-CF33-4208-96C9-4D1A1D067E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804DB95-023B-48DF-AE38-25B82D96A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3B813-AA15-4480-A0B2-FED201B1FFFC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FC893B4-7537-4478-BCE2-C117289B2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42D975-8EB1-46A2-832C-FF05BBDB6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ABD80-3B01-48A8-AF30-3BA5E31797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725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259F05-D4FA-4D43-9355-6199102B59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0DB3928-CA3E-433A-8E92-5E241FBB8F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F6A91CB-C1E9-434F-8524-29623E9C2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3B813-AA15-4480-A0B2-FED201B1FFFC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9E8EFFC-8D05-4C94-AEDC-E032CB14D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EB513AE-A443-4463-866B-07FCB832C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ABD80-3B01-48A8-AF30-3BA5E31797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064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1C02FC-F0B9-4F34-AC8F-0C7F91C89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51738B2-F341-4493-846A-15DB48A511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120C2C8-4773-475F-BA68-200E1480A7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FBC607F-3922-480D-B522-FD8FC7818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3B813-AA15-4480-A0B2-FED201B1FFFC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11D3CBE-25E1-424F-AD24-59D846DCB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CDD8A39-2ADA-4244-A2C7-1ADDA0061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ABD80-3B01-48A8-AF30-3BA5E31797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684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DD58D6-B287-4598-AB2D-0993362C7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8727D5C-15B2-4639-9715-86CE556A44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BE8FD33-9DDD-4670-9B5F-CBC42F2642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3C7F764-AE62-4C0E-B9C4-205EC6ABA2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BC50D0F-9D62-456A-A818-E466AA0CF1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6E82475-81D5-44FE-8161-0D19F3107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3B813-AA15-4480-A0B2-FED201B1FFFC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B66FE66-C973-4FCE-8D31-2BE066DEC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5CDA48F-B669-41F4-8AB2-5E40516BB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ABD80-3B01-48A8-AF30-3BA5E31797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959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AD32EB-DE25-4224-A217-27AF109216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9B7BE05-3A34-43DA-8009-CCE74D80D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3B813-AA15-4480-A0B2-FED201B1FFFC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CFA36D9-432C-4D60-A98E-A9BCE7551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DBAA063-915B-4168-9BC1-E250E5547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ABD80-3B01-48A8-AF30-3BA5E31797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246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8EDD67D-E02C-407E-A8A5-1332CA6FC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3B813-AA15-4480-A0B2-FED201B1FFFC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2AAE26C-544C-41EF-B2F7-A975FE1C3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222BA90-508B-4455-AB22-DE736637D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ABD80-3B01-48A8-AF30-3BA5E31797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0558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B5D265-664D-4705-8A06-C9EC40123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D94F3B-0896-49B1-BAB4-A760112DBC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51523E6-4EBB-42E1-9535-4F8E4AB4F0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8533EED-B449-4E22-B039-AA0C76F2D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3B813-AA15-4480-A0B2-FED201B1FFFC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994EE24-9ABA-49ED-A786-95A1107E5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19CE8A8-B100-4794-98B6-5C8AA998A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ABD80-3B01-48A8-AF30-3BA5E31797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7259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26B7DA-678F-4A53-A18F-A003CC403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2A98E8C-C548-4B5A-8D3C-5B6BD77694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6096096-3263-4EDD-995D-9D818FE165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FD25522-26A1-45B3-8E18-14BE7436F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3B813-AA15-4480-A0B2-FED201B1FFFC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CA5D45E-C5DC-446E-B4C1-E4052E9A0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FF4E48D-895B-44D7-88B4-D5CDB457F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ABD80-3B01-48A8-AF30-3BA5E31797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9041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48F5B3-F689-4E71-9403-504410A2B2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6066AA-64CC-4162-A783-85D0DAFFC3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EFE56CF-4A24-473A-A974-4972A8A0A6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43B813-AA15-4480-A0B2-FED201B1FFFC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33A8D11-47E2-47CC-88A7-32F10A1BA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21737A5-6ECA-445A-AB1F-F425EA9534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ABD80-3B01-48A8-AF30-3BA5E31797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014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rustutors.ru/egeteoriya/1139-zadanie-6.html#hmenu-item-10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rustutors.ru/egeteoriya/1139-zadanie-6.html#hmenu-item-11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rustutors.ru/egeteoriya/1139-zadanie-6.html#hmenu-item-1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ustutors.ru/egeteoriya/1139-zadanie-6.html#hmenu-item-2" TargetMode="External"/><Relationship Id="rId2" Type="http://schemas.openxmlformats.org/officeDocument/2006/relationships/hyperlink" Target="https://rustutors.ru/egeteoriya/1139-zadanie-6.html#hmenu-item-1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rustutors.ru/egeteoriya/1139-zadanie-6.html#hmenu-item-12" TargetMode="External"/><Relationship Id="rId2" Type="http://schemas.openxmlformats.org/officeDocument/2006/relationships/hyperlink" Target="https://rustutors.ru/egeteoriya/1139-zadanie-6.html#hmenu-item-1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rustutors.ru/egeteoriya/1139-zadanie-6.html#hmenu-item-6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rustutors.ru/egeteoriya/1138-zadanie-5.html" TargetMode="External"/><Relationship Id="rId2" Type="http://schemas.openxmlformats.org/officeDocument/2006/relationships/hyperlink" Target="https://rustutors.ru/egeteoriya/1139-zadanie-6.html#hmenu-item-7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rustutors.ru/egeteoriya/1139-zadanie-6.html#hmenu-item-9" TargetMode="External"/><Relationship Id="rId4" Type="http://schemas.openxmlformats.org/officeDocument/2006/relationships/hyperlink" Target="https://rustutors.ru/egeteoriya/1139-zadanie-6.html#hmenu-item-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07112C-A695-4878-90E3-773713E16B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400" dirty="0">
                <a:solidFill>
                  <a:srgbClr val="FF0000"/>
                </a:solidFill>
              </a:rPr>
              <a:t>Готовимся к ЕГЭ</a:t>
            </a:r>
            <a:br>
              <a:rPr lang="ru-RU" sz="4400" dirty="0"/>
            </a:br>
            <a:r>
              <a:rPr lang="ru-RU" sz="4400" dirty="0">
                <a:solidFill>
                  <a:srgbClr val="C00000"/>
                </a:solidFill>
              </a:rPr>
              <a:t>Занятие №3</a:t>
            </a:r>
            <a:br>
              <a:rPr lang="ru-RU" sz="4400" dirty="0"/>
            </a:br>
            <a:r>
              <a:rPr lang="ru-RU" sz="4400" dirty="0">
                <a:solidFill>
                  <a:srgbClr val="0070C0"/>
                </a:solidFill>
              </a:rPr>
              <a:t>Задание №6: </a:t>
            </a:r>
            <a:r>
              <a:rPr lang="ru-RU" sz="4400" b="1" dirty="0">
                <a:solidFill>
                  <a:srgbClr val="0070C0"/>
                </a:solidFill>
              </a:rPr>
              <a:t>лексические нормы</a:t>
            </a:r>
            <a:endParaRPr lang="ru-RU" sz="4400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D7C8975-F63F-4A8E-BC84-979AF65B7C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chemeClr val="accent6"/>
                </a:solidFill>
              </a:rPr>
              <a:t>29.09.2021</a:t>
            </a:r>
          </a:p>
          <a:p>
            <a:r>
              <a:rPr lang="ru-RU" sz="3200" dirty="0">
                <a:solidFill>
                  <a:schemeClr val="accent6"/>
                </a:solidFill>
              </a:rPr>
              <a:t>Учитель Кривченко С.Н.</a:t>
            </a:r>
          </a:p>
        </p:txBody>
      </p:sp>
    </p:spTree>
    <p:extLst>
      <p:ext uri="{BB962C8B-B14F-4D97-AF65-F5344CB8AC3E}">
        <p14:creationId xmlns:p14="http://schemas.microsoft.com/office/powerpoint/2010/main" val="733433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Теория.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lnSpc>
                <a:spcPts val="1620"/>
              </a:lnSpc>
              <a:spcAft>
                <a:spcPts val="0"/>
              </a:spcAft>
              <a:buNone/>
            </a:pPr>
            <a:r>
              <a:rPr lang="ru-RU" sz="2400" b="1" u="sng" spc="-10" dirty="0">
                <a:solidFill>
                  <a:srgbClr val="0089FF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  <a:hlinkClick r:id="rId2" tooltip="К меню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↑</a:t>
            </a:r>
            <a:r>
              <a:rPr lang="ru-RU" sz="2400" b="1" spc="-10" dirty="0">
                <a:solidFill>
                  <a:srgbClr val="1A1A1A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spc="-10" dirty="0">
                <a:solidFill>
                  <a:srgbClr val="C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Неправильное употребление синонимов, антонимов, омонимов.</a:t>
            </a:r>
            <a:endParaRPr lang="ru-RU" sz="24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spc="15" dirty="0">
                <a:solidFill>
                  <a:srgbClr val="C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Синонимы</a:t>
            </a:r>
            <a: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– слова одной и той же части речи, близкие или тождественные по значению (</a:t>
            </a:r>
            <a:r>
              <a:rPr lang="ru-RU" sz="2400" i="1" spc="15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друг – товарищ – приятель, молодость – юность, умный – толковый, работать –  вкалывать </a:t>
            </a:r>
            <a: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т.д.).</a:t>
            </a:r>
            <a:b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Синонимы не всегда могут заменять друг друга в речи, особенно стилистически разные слова.</a:t>
            </a:r>
            <a:b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i="1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Она пошла к врачу, потому что у неё болели </a:t>
            </a:r>
            <a:r>
              <a:rPr lang="ru-RU" sz="2400" i="1" spc="15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очи</a:t>
            </a:r>
            <a:r>
              <a:rPr lang="ru-RU" sz="2400" i="1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(вместо </a:t>
            </a:r>
            <a:r>
              <a:rPr lang="ru-RU" sz="2400" i="1" spc="15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глаза</a:t>
            </a:r>
            <a:r>
              <a:rPr lang="ru-RU" sz="2400" i="1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  <a:br>
              <a:rPr lang="ru-RU" sz="2400" i="1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i="1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Адвокат добивался, чтобы его подзащитного </a:t>
            </a:r>
            <a:r>
              <a:rPr lang="ru-RU" sz="2400" i="1" spc="15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обелили</a:t>
            </a:r>
            <a:r>
              <a:rPr lang="ru-RU" sz="2400" i="1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(вместо </a:t>
            </a:r>
            <a:r>
              <a:rPr lang="ru-RU" sz="2400" i="1" spc="15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оправдали</a:t>
            </a:r>
            <a:r>
              <a:rPr lang="ru-RU" sz="2400" i="1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  <a:b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b="1" spc="15" dirty="0">
                <a:solidFill>
                  <a:srgbClr val="C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Антонимы</a:t>
            </a:r>
            <a: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– слова, одной части речи, противоположные по лексическому значению (</a:t>
            </a:r>
            <a:r>
              <a:rPr lang="ru-RU" sz="2400" i="1" spc="15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холодный – горячий, друг – враг</a:t>
            </a:r>
            <a: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). </a:t>
            </a:r>
            <a:r>
              <a:rPr lang="ru-RU" sz="2400" i="1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2400" i="1" spc="15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силу слабости </a:t>
            </a:r>
            <a:r>
              <a:rPr lang="ru-RU" sz="2400" i="1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своей позиции ему трудно было защищаться (неуместное использование антонимов «сила» и «слабость»).</a:t>
            </a:r>
            <a:b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b="1" spc="15" dirty="0">
                <a:solidFill>
                  <a:srgbClr val="C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Омонимы</a:t>
            </a:r>
            <a: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– слова, совпадающие по форме (в произношении, на письме), но разные по значению (</a:t>
            </a:r>
            <a:r>
              <a:rPr lang="ru-RU" sz="2400" i="1" spc="15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лук – растение / оружие; брак – супружество / некачественная продукция</a:t>
            </a:r>
            <a: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). </a:t>
            </a:r>
            <a:r>
              <a:rPr lang="ru-RU" sz="2400" i="1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 олимпиаде по русскому языку я потерял </a:t>
            </a:r>
            <a:r>
              <a:rPr lang="ru-RU" sz="2400" i="1" spc="15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очки</a:t>
            </a:r>
            <a:r>
              <a:rPr lang="ru-RU" sz="2400" i="1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из-за невнимательности (</a:t>
            </a:r>
            <a:r>
              <a:rPr lang="ru-RU" sz="2400" i="1" spc="15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очки – баллы </a:t>
            </a:r>
            <a:r>
              <a:rPr lang="ru-RU" sz="2400" i="1" spc="15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или</a:t>
            </a:r>
            <a:r>
              <a:rPr lang="ru-RU" sz="2400" i="1" spc="15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очки – оптический прибор, </a:t>
            </a:r>
            <a:r>
              <a:rPr lang="ru-RU" sz="2400" i="1" spc="15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защищающий глаза</a:t>
            </a:r>
            <a:r>
              <a:rPr lang="ru-RU" sz="2400" i="1" spc="15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r>
              <a:rPr lang="ru-RU" sz="2400" i="1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  <a:endParaRPr lang="ru-RU" sz="2400" dirty="0"/>
          </a:p>
          <a:p>
            <a:pPr marL="0" indent="0" fontAlgn="base">
              <a:buNone/>
            </a:pPr>
            <a:endParaRPr lang="ru-RU" sz="2400" dirty="0">
              <a:solidFill>
                <a:schemeClr val="accent1"/>
              </a:solidFill>
            </a:endParaRPr>
          </a:p>
          <a:p>
            <a:pPr marL="0" indent="0" fontAlgn="base">
              <a:buNone/>
            </a:pPr>
            <a:br>
              <a:rPr lang="ru-RU" sz="2400" dirty="0"/>
            </a:br>
            <a:endParaRPr lang="ru-RU" sz="2400" dirty="0"/>
          </a:p>
          <a:p>
            <a:pPr marL="0" indent="0">
              <a:buNone/>
            </a:pPr>
            <a:r>
              <a:rPr lang="ru-RU" sz="2400" b="1" dirty="0"/>
              <a:t> </a:t>
            </a:r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435481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Теория.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681038"/>
            <a:ext cx="10843727" cy="5495925"/>
          </a:xfrm>
        </p:spPr>
        <p:txBody>
          <a:bodyPr>
            <a:no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sz="2400" u="sng" dirty="0">
                <a:solidFill>
                  <a:srgbClr val="0089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 tooltip="К меню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↑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Неоправданное и неуместное использование устаревшей лексики, неологизмов, профессионализмов, жаргонизмов, диалектизмов, заимствованных слов, многозначных слов.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spc="15" dirty="0">
                <a:solidFill>
                  <a:srgbClr val="C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Устаревшие слова</a:t>
            </a:r>
            <a: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в зависимости от причин устаревания делятся на </a:t>
            </a:r>
            <a:r>
              <a:rPr lang="ru-RU" sz="2400" u="sng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две группы</a:t>
            </a:r>
            <a: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spc="15" dirty="0">
                <a:solidFill>
                  <a:srgbClr val="C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Историзмы</a:t>
            </a:r>
            <a: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– это слова, обозначающие исчезнувшие из современной жизни предметы, явления, ставшие неактуальными понятия (</a:t>
            </a:r>
            <a:r>
              <a:rPr lang="ru-RU" sz="2400" i="1" spc="15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кольчуга, треуголка, барщина </a:t>
            </a:r>
            <a: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т.д.).</a:t>
            </a:r>
            <a:b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spc="15" dirty="0">
                <a:solidFill>
                  <a:srgbClr val="C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Архаизмы</a:t>
            </a:r>
            <a:r>
              <a:rPr lang="ru-RU" sz="2400" b="1" spc="15" dirty="0">
                <a:solidFill>
                  <a:srgbClr val="1A1A1A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слова, устаревшие по языковой причине, вышли из употребления, так как были заменены синонимами (</a:t>
            </a:r>
            <a:r>
              <a:rPr lang="ru-RU" sz="2400" i="1" spc="15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ланиты – щёки, очи – глаза, лицедей – актёр</a:t>
            </a:r>
            <a: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b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spc="15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***</a:t>
            </a:r>
            <a: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Историзмы и архаизмы употребляются в текстах, в которых речь идёт о прошлом (художественная литература, исторические исследования).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b="1" spc="15" dirty="0">
                <a:solidFill>
                  <a:srgbClr val="C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Неологизмы</a:t>
            </a:r>
            <a: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новые слова, ещё не занявшие место в активной лексике. Неологизмы появляются в языке вместе с обозначаемыми реалиями (</a:t>
            </a:r>
            <a:r>
              <a:rPr lang="ru-RU" sz="2400" i="1" spc="15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комбайн, космонавт, спутник, айтишник</a:t>
            </a:r>
            <a: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b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accent1"/>
              </a:solidFill>
            </a:endParaRPr>
          </a:p>
          <a:p>
            <a:pPr marL="0" indent="0" fontAlgn="base">
              <a:buNone/>
            </a:pPr>
            <a:br>
              <a:rPr lang="ru-RU" sz="2400" dirty="0"/>
            </a:br>
            <a:endParaRPr lang="ru-RU" sz="2400" dirty="0"/>
          </a:p>
          <a:p>
            <a:pPr marL="0" indent="0">
              <a:buNone/>
            </a:pPr>
            <a:r>
              <a:rPr lang="ru-RU" sz="2400" b="1" dirty="0"/>
              <a:t> </a:t>
            </a:r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052624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Теория.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sz="2400" b="1" spc="15" dirty="0">
                <a:solidFill>
                  <a:srgbClr val="C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Диалектизмы</a:t>
            </a:r>
            <a:r>
              <a:rPr lang="ru-RU" sz="2400" spc="15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лексическая единица, употребление которой ограничено определённой территорией.</a:t>
            </a:r>
            <a:b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Своевременная и качественная прополка </a:t>
            </a:r>
            <a:r>
              <a:rPr lang="ru-RU" sz="2400" i="1" spc="15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бураков</a:t>
            </a:r>
            <a:r>
              <a:rPr lang="ru-RU" sz="2400" i="1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способствует хорошему урожаю. (</a:t>
            </a:r>
            <a:r>
              <a:rPr lang="ru-RU" sz="2400" i="1" spc="15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свёклы</a:t>
            </a:r>
            <a:r>
              <a:rPr lang="ru-RU" sz="2400" i="1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br>
              <a:rPr lang="ru-RU" sz="2400" b="1" spc="15" dirty="0">
                <a:solidFill>
                  <a:srgbClr val="1A1A1A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spc="15" dirty="0">
                <a:solidFill>
                  <a:srgbClr val="C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Заимствованные слова</a:t>
            </a:r>
            <a: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слова, пришедшие в язык из других языков. </a:t>
            </a:r>
            <a:r>
              <a:rPr lang="ru-RU" sz="2400" i="1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Его представили этаким </a:t>
            </a:r>
            <a:r>
              <a:rPr lang="ru-RU" sz="2400" i="1" spc="15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полиглотом</a:t>
            </a:r>
            <a:r>
              <a:rPr lang="ru-RU" sz="2400" i="1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он и физик, и математик, и поэт. (</a:t>
            </a:r>
            <a:r>
              <a:rPr lang="ru-RU" sz="2400" i="1" spc="15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Полиглот</a:t>
            </a:r>
            <a:r>
              <a:rPr lang="ru-RU" sz="2400" i="1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человек, владеющий многими языками)</a:t>
            </a:r>
            <a:b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Лексическая ошибка связана с непониманием значения заимствованного слова «полиглот».</a:t>
            </a:r>
            <a:b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spc="15" dirty="0">
                <a:solidFill>
                  <a:srgbClr val="C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Многозначные слова</a:t>
            </a:r>
            <a: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слова, имеющие несколько значений.  Как правило, контекст помогает разграничить, в каком именно значении употреблено слово. Однако такое наблюдается далеко не всегда, что также может привести к речевой ошибке. </a:t>
            </a:r>
            <a:r>
              <a:rPr lang="ru-RU" sz="2400" i="1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него было </a:t>
            </a:r>
            <a:r>
              <a:rPr lang="ru-RU" sz="2400" i="1" spc="15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низкое здоровье </a:t>
            </a:r>
            <a:r>
              <a:rPr lang="ru-RU" sz="2400" i="1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(в значении </a:t>
            </a:r>
            <a:r>
              <a:rPr lang="ru-RU" sz="2400" i="1" spc="15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плохое здоровье</a:t>
            </a:r>
            <a:r>
              <a:rPr lang="ru-RU" sz="2400" i="1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 Наша спортсменка </a:t>
            </a:r>
            <a:r>
              <a:rPr lang="ru-RU" sz="2400" i="1" spc="15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отстала</a:t>
            </a:r>
            <a:r>
              <a:rPr lang="ru-RU" sz="2400" i="1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 соперницы </a:t>
            </a:r>
            <a:r>
              <a:rPr lang="ru-RU" sz="2400" i="1" spc="15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развитии</a:t>
            </a:r>
            <a:r>
              <a:rPr lang="ru-RU" sz="2400" i="1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 (шахматный термин – </a:t>
            </a:r>
            <a:r>
              <a:rPr lang="ru-RU" sz="2400" i="1" spc="15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партии</a:t>
            </a:r>
            <a:r>
              <a:rPr lang="ru-RU" sz="2400" i="1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400" spc="15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endParaRPr lang="ru-RU" sz="2400" dirty="0">
              <a:solidFill>
                <a:schemeClr val="accent1"/>
              </a:solidFill>
            </a:endParaRPr>
          </a:p>
          <a:p>
            <a:pPr marL="0" indent="0" fontAlgn="base">
              <a:buNone/>
            </a:pPr>
            <a:br>
              <a:rPr lang="ru-RU" sz="2400" dirty="0"/>
            </a:br>
            <a:endParaRPr lang="ru-RU" sz="2400" dirty="0"/>
          </a:p>
          <a:p>
            <a:pPr marL="0" indent="0">
              <a:buNone/>
            </a:pPr>
            <a:r>
              <a:rPr lang="ru-RU" sz="2400" b="1" dirty="0"/>
              <a:t> </a:t>
            </a:r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719457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3600" dirty="0"/>
              <a:t>1.Отредактируйте предложение: исправьте лексическую ошибку, заменив неверно употреблённое слово. Запишите подобранное слово, соблюдая нормы современного русского литературного языка.   </a:t>
            </a:r>
          </a:p>
          <a:p>
            <a:pPr fontAlgn="base"/>
            <a:r>
              <a:rPr lang="ru-RU" sz="3600" i="1" dirty="0"/>
              <a:t>Спортсменам, чтобы завоевать мировой рекорд, приходится интенсивно тренироваться не один год.  </a:t>
            </a:r>
            <a:br>
              <a:rPr lang="ru-RU" sz="2400" dirty="0"/>
            </a:br>
            <a:endParaRPr lang="ru-RU" sz="2400" dirty="0"/>
          </a:p>
          <a:p>
            <a:pPr marL="0" indent="0">
              <a:buNone/>
            </a:pPr>
            <a:r>
              <a:rPr lang="ru-RU" sz="2400" b="1" dirty="0"/>
              <a:t> </a:t>
            </a:r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9977881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3600" dirty="0"/>
              <a:t>1.Отредактируйте предложение: исправьте лексическую ошибку, заменив неверно употреблённое слово. Запишите подобранное слово, соблюдая нормы современного русского литературного языка.   </a:t>
            </a:r>
          </a:p>
          <a:p>
            <a:pPr fontAlgn="base"/>
            <a:r>
              <a:rPr lang="ru-RU" sz="3600" i="1" dirty="0"/>
              <a:t>Спортсменам, чтобы </a:t>
            </a:r>
            <a:r>
              <a:rPr lang="ru-RU" sz="3600" i="1" dirty="0">
                <a:solidFill>
                  <a:srgbClr val="C00000"/>
                </a:solidFill>
              </a:rPr>
              <a:t>завоевать</a:t>
            </a:r>
            <a:r>
              <a:rPr lang="ru-RU" sz="3600" i="1" dirty="0"/>
              <a:t> мировой рекорд, приходится интенсивно тренироваться не один год. </a:t>
            </a:r>
          </a:p>
          <a:p>
            <a:pPr fontAlgn="base"/>
            <a:r>
              <a:rPr lang="ru-RU" sz="3600" i="1" dirty="0">
                <a:solidFill>
                  <a:srgbClr val="FF0000"/>
                </a:solidFill>
              </a:rPr>
              <a:t>Ответ: </a:t>
            </a:r>
            <a:r>
              <a:rPr lang="ru-RU" dirty="0">
                <a:solidFill>
                  <a:srgbClr val="FF0000"/>
                </a:solidFill>
              </a:rPr>
              <a:t>установить\поставить </a:t>
            </a:r>
            <a:br>
              <a:rPr lang="ru-RU" sz="2400" dirty="0"/>
            </a:br>
            <a:endParaRPr lang="ru-RU" sz="2400" dirty="0"/>
          </a:p>
          <a:p>
            <a:pPr marL="0" indent="0">
              <a:buNone/>
            </a:pPr>
            <a:r>
              <a:rPr lang="ru-RU" sz="2400" b="1" dirty="0"/>
              <a:t> </a:t>
            </a:r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122250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3600" dirty="0"/>
              <a:t>2. Отредактируйте предложение: исправьте лексическую ошибку, заменив неверно употреблённое слово. Запишите подобранное слово, соблюдая нормы современного русского литературного языка.   </a:t>
            </a:r>
          </a:p>
          <a:p>
            <a:pPr fontAlgn="base"/>
            <a:r>
              <a:rPr lang="ru-RU" sz="3600" i="1" dirty="0"/>
              <a:t>При этом в ряде регионов цены практически не изменятся, но будут и такие, где цена на отдельные товары подорожает в полтора раза и даже больше.  </a:t>
            </a:r>
            <a:endParaRPr lang="ru-RU" sz="3600" dirty="0"/>
          </a:p>
          <a:p>
            <a:pPr marL="0" indent="0" fontAlgn="base">
              <a:buNone/>
            </a:pPr>
            <a:br>
              <a:rPr lang="ru-RU" sz="2400" dirty="0"/>
            </a:br>
            <a:endParaRPr lang="ru-RU" sz="2400" dirty="0"/>
          </a:p>
          <a:p>
            <a:pPr marL="0" indent="0">
              <a:buNone/>
            </a:pPr>
            <a:r>
              <a:rPr lang="ru-RU" sz="2400" b="1" dirty="0"/>
              <a:t> </a:t>
            </a:r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661577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3600" dirty="0"/>
              <a:t>2. Отредактируйте предложение: исправьте лексическую ошибку, заменив неверно употреблённое слово. Запишите подобранное слово, соблюдая нормы современного русского литературного языка.   </a:t>
            </a:r>
          </a:p>
          <a:p>
            <a:pPr fontAlgn="base"/>
            <a:r>
              <a:rPr lang="ru-RU" sz="3600" i="1" dirty="0"/>
              <a:t>При этом в ряде регионов цены практически не изменятся, но будут и такие, где цена на отдельные товары </a:t>
            </a:r>
            <a:r>
              <a:rPr lang="ru-RU" sz="3600" i="1" dirty="0">
                <a:solidFill>
                  <a:srgbClr val="C00000"/>
                </a:solidFill>
              </a:rPr>
              <a:t>подорожает</a:t>
            </a:r>
            <a:r>
              <a:rPr lang="ru-RU" sz="3600" i="1" dirty="0"/>
              <a:t> в полтора раза и даже больше.  </a:t>
            </a:r>
          </a:p>
          <a:p>
            <a:pPr fontAlgn="base"/>
            <a:r>
              <a:rPr lang="ru-RU" dirty="0">
                <a:solidFill>
                  <a:srgbClr val="FF0000"/>
                </a:solidFill>
              </a:rPr>
              <a:t>Ответ: вырастет, увеличится, повысится</a:t>
            </a:r>
            <a:endParaRPr lang="ru-RU" sz="3600" dirty="0">
              <a:solidFill>
                <a:srgbClr val="FF0000"/>
              </a:solidFill>
            </a:endParaRPr>
          </a:p>
          <a:p>
            <a:pPr marL="0" indent="0" fontAlgn="base">
              <a:buNone/>
            </a:pPr>
            <a:br>
              <a:rPr lang="ru-RU" sz="2400" dirty="0"/>
            </a:br>
            <a:endParaRPr lang="ru-RU" sz="2400" dirty="0"/>
          </a:p>
          <a:p>
            <a:pPr marL="0" indent="0">
              <a:buNone/>
            </a:pPr>
            <a:r>
              <a:rPr lang="ru-RU" sz="2400" b="1" dirty="0"/>
              <a:t> </a:t>
            </a:r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626281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3600" dirty="0"/>
              <a:t>3. Отредактируйте предложение: исправьте лексическую ошибку, заменив неверно употреблённое слово. Запишите подобранное слово, соблюдая нормы современного русского литературного языка.   </a:t>
            </a:r>
          </a:p>
          <a:p>
            <a:pPr fontAlgn="base"/>
            <a:r>
              <a:rPr lang="ru-RU" sz="3600" i="1" dirty="0"/>
              <a:t>Василий Алексеевич звёзд с неба не ловил, но всё же был довольно опытным в военном деле командиром, прошедшим хорошую школу в Семилетнюю войну.  </a:t>
            </a:r>
            <a:endParaRPr lang="ru-RU" sz="3600" dirty="0"/>
          </a:p>
          <a:p>
            <a:pPr marL="0" indent="0" fontAlgn="base">
              <a:buNone/>
            </a:pPr>
            <a:br>
              <a:rPr lang="ru-RU" sz="2400" dirty="0"/>
            </a:br>
            <a:endParaRPr lang="ru-RU" sz="2400" dirty="0"/>
          </a:p>
          <a:p>
            <a:pPr marL="0" indent="0">
              <a:buNone/>
            </a:pPr>
            <a:r>
              <a:rPr lang="ru-RU" sz="2400" b="1" dirty="0"/>
              <a:t> </a:t>
            </a:r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545781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3600" dirty="0"/>
              <a:t>3. Отредактируйте предложение: исправьте лексическую ошибку, заменив неверно употреблённое слово. Запишите подобранное слово, соблюдая нормы современного русского литературного языка.   </a:t>
            </a:r>
          </a:p>
          <a:p>
            <a:pPr fontAlgn="base"/>
            <a:r>
              <a:rPr lang="ru-RU" sz="3600" i="1" dirty="0"/>
              <a:t>Василий Алексеевич звёзд с неба не </a:t>
            </a:r>
            <a:r>
              <a:rPr lang="ru-RU" sz="3600" i="1" dirty="0">
                <a:solidFill>
                  <a:srgbClr val="C00000"/>
                </a:solidFill>
              </a:rPr>
              <a:t>ловил</a:t>
            </a:r>
            <a:r>
              <a:rPr lang="ru-RU" sz="3600" i="1" dirty="0"/>
              <a:t>, но всё же был довольно опытным в военном деле командиром, прошедшим хорошую школу в Семилетнюю войну.  </a:t>
            </a:r>
            <a:endParaRPr lang="ru-RU" sz="3600" dirty="0"/>
          </a:p>
          <a:p>
            <a:pPr marL="0" indent="0" fontAlgn="base">
              <a:buNone/>
            </a:pPr>
            <a:r>
              <a:rPr lang="ru-RU" sz="3200" dirty="0">
                <a:solidFill>
                  <a:srgbClr val="FF0000"/>
                </a:solidFill>
              </a:rPr>
              <a:t>Ответ: </a:t>
            </a:r>
            <a:r>
              <a:rPr lang="ru-RU" dirty="0">
                <a:solidFill>
                  <a:srgbClr val="FF0000"/>
                </a:solidFill>
              </a:rPr>
              <a:t>хватал</a:t>
            </a:r>
            <a:r>
              <a:rPr lang="ru-RU" sz="2400" dirty="0">
                <a:solidFill>
                  <a:srgbClr val="FF0000"/>
                </a:solidFill>
              </a:rPr>
              <a:t>     </a:t>
            </a:r>
            <a:br>
              <a:rPr lang="ru-RU" sz="2400" dirty="0"/>
            </a:br>
            <a:endParaRPr lang="ru-RU" sz="2400" dirty="0"/>
          </a:p>
          <a:p>
            <a:pPr marL="0" indent="0">
              <a:buNone/>
            </a:pPr>
            <a:r>
              <a:rPr lang="ru-RU" sz="2400" b="1" dirty="0"/>
              <a:t> </a:t>
            </a:r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459342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3600" dirty="0"/>
              <a:t>4. Отредактируйте предложение: исправьте лексическую ошибку, заменив неверно употреблённое слово. Запишите подобранное слово, соблюдая нормы современного русского литературного языка.   </a:t>
            </a:r>
          </a:p>
          <a:p>
            <a:pPr fontAlgn="base"/>
            <a:r>
              <a:rPr lang="ru-RU" sz="3600" i="1" dirty="0"/>
              <a:t>На дворе плакала серым дождиком осень; листья, отрываясь от сырых веток, танцевали свой последний вальс; вся эта грусть природы, по- видимому, передалась и мне: настроение моё было мажорное.  </a:t>
            </a:r>
            <a:endParaRPr lang="ru-RU" sz="3600" dirty="0"/>
          </a:p>
          <a:p>
            <a:pPr marL="0" indent="0">
              <a:buNone/>
            </a:pPr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36547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49166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Задание №6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sz="4000" dirty="0">
                <a:solidFill>
                  <a:srgbClr val="C00000"/>
                </a:solidFill>
              </a:rPr>
              <a:t>Формулировка задания возможна в двух вариантах: </a:t>
            </a:r>
            <a:r>
              <a:rPr lang="ru-RU" sz="4000" b="1" u="sng" dirty="0">
                <a:solidFill>
                  <a:srgbClr val="C00000"/>
                </a:solidFill>
              </a:rPr>
              <a:t>исключение слова</a:t>
            </a:r>
            <a:r>
              <a:rPr lang="ru-RU" sz="4000" u="sng" dirty="0">
                <a:solidFill>
                  <a:srgbClr val="C00000"/>
                </a:solidFill>
              </a:rPr>
              <a:t> </a:t>
            </a:r>
            <a:r>
              <a:rPr lang="ru-RU" sz="4000" dirty="0">
                <a:solidFill>
                  <a:srgbClr val="C00000"/>
                </a:solidFill>
              </a:rPr>
              <a:t>или </a:t>
            </a:r>
            <a:r>
              <a:rPr lang="ru-RU" sz="4000" b="1" dirty="0">
                <a:solidFill>
                  <a:srgbClr val="C00000"/>
                </a:solidFill>
              </a:rPr>
              <a:t>его </a:t>
            </a:r>
            <a:r>
              <a:rPr lang="ru-RU" sz="4000" b="1" u="sng" dirty="0">
                <a:solidFill>
                  <a:srgbClr val="C00000"/>
                </a:solidFill>
              </a:rPr>
              <a:t>замена</a:t>
            </a:r>
            <a:r>
              <a:rPr lang="ru-RU" sz="4000" dirty="0">
                <a:solidFill>
                  <a:srgbClr val="C00000"/>
                </a:solidFill>
              </a:rPr>
              <a:t>.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6792"/>
            <a:ext cx="10515600" cy="4320171"/>
          </a:xfrm>
        </p:spPr>
        <p:txBody>
          <a:bodyPr>
            <a:normAutofit lnSpcReduction="10000"/>
          </a:bodyPr>
          <a:lstStyle/>
          <a:p>
            <a:r>
              <a:rPr lang="ru-RU" b="1" u="sng" dirty="0">
                <a:hlinkClick r:id="rId2" tooltip="К меню"/>
              </a:rPr>
              <a:t>↑</a:t>
            </a:r>
            <a:r>
              <a:rPr lang="ru-RU" b="1" dirty="0"/>
              <a:t> </a:t>
            </a:r>
            <a:r>
              <a:rPr lang="ru-RU" b="1" dirty="0">
                <a:solidFill>
                  <a:srgbClr val="FF0000"/>
                </a:solidFill>
              </a:rPr>
              <a:t>Формулировка 1: Исключите лишнее слово</a:t>
            </a:r>
            <a:br>
              <a:rPr lang="ru-RU" dirty="0"/>
            </a:br>
            <a:r>
              <a:rPr lang="ru-RU" dirty="0"/>
              <a:t>Отредактируйте предложение: исправьте лексическую ошибку, </a:t>
            </a:r>
            <a:r>
              <a:rPr lang="ru-RU" u="sng" dirty="0"/>
              <a:t>исключив лишнее слово</a:t>
            </a:r>
            <a:r>
              <a:rPr lang="ru-RU" dirty="0"/>
              <a:t>. Выпишите это слово.</a:t>
            </a:r>
            <a:br>
              <a:rPr lang="ru-RU" dirty="0"/>
            </a:br>
            <a:r>
              <a:rPr lang="ru-RU" i="1" dirty="0">
                <a:solidFill>
                  <a:srgbClr val="0070C0"/>
                </a:solidFill>
              </a:rPr>
              <a:t>В этом пейзаже не было ни одной кричащей краски, ни одной острой черты в рельефе, но его скупые озёрца, наполненные тёмной и спокойной водой, кажется, выражали главную суть воды больше, чем все моря и океаны.</a:t>
            </a:r>
            <a:br>
              <a:rPr lang="ru-RU" dirty="0"/>
            </a:br>
            <a:r>
              <a:rPr lang="ru-RU" dirty="0">
                <a:solidFill>
                  <a:srgbClr val="FF0000"/>
                </a:solidFill>
              </a:rPr>
              <a:t>Ответ: </a:t>
            </a:r>
            <a:r>
              <a:rPr lang="ru-RU" i="1" dirty="0">
                <a:solidFill>
                  <a:schemeClr val="accent1"/>
                </a:solidFill>
              </a:rPr>
              <a:t>главную</a:t>
            </a:r>
            <a:r>
              <a:rPr lang="ru-RU" dirty="0"/>
              <a:t> (В данном предложении необходимо исключить слово «главную», так как оборот речи «главная суть» является </a:t>
            </a:r>
            <a:r>
              <a:rPr lang="ru-RU" u="sng" dirty="0">
                <a:solidFill>
                  <a:schemeClr val="accent1"/>
                </a:solidFill>
              </a:rPr>
              <a:t>плеоназмом</a:t>
            </a:r>
            <a:r>
              <a:rPr lang="ru-RU" dirty="0"/>
              <a:t>. «Суть - самое главное, существенное в ком-л., чём-л.; сущность, основа» (словарь Ожегова).</a:t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40706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3600" dirty="0"/>
              <a:t>4. Отредактируйте предложение: исправьте лексическую ошибку, заменив неверно употреблённое слово. Запишите подобранное слово, соблюдая нормы современного русского литературного языка.   </a:t>
            </a:r>
          </a:p>
          <a:p>
            <a:pPr fontAlgn="base"/>
            <a:r>
              <a:rPr lang="ru-RU" sz="3600" i="1" dirty="0"/>
              <a:t>На дворе плакала серым дождиком осень; листья, отрываясь от сырых веток, танцевали свой последний вальс; вся эта грусть природы, по- видимому, передалась и мне: настроение моё было </a:t>
            </a:r>
            <a:r>
              <a:rPr lang="ru-RU" sz="3600" i="1" dirty="0">
                <a:solidFill>
                  <a:srgbClr val="C00000"/>
                </a:solidFill>
              </a:rPr>
              <a:t>мажорное</a:t>
            </a:r>
            <a:r>
              <a:rPr lang="ru-RU" sz="3600" i="1" dirty="0"/>
              <a:t>.  </a:t>
            </a:r>
          </a:p>
          <a:p>
            <a:pPr fontAlgn="base"/>
            <a:r>
              <a:rPr lang="ru-RU" sz="2400" i="1" dirty="0">
                <a:solidFill>
                  <a:srgbClr val="FF0000"/>
                </a:solidFill>
              </a:rPr>
              <a:t>Ответ:</a:t>
            </a:r>
            <a:r>
              <a:rPr lang="ru-RU" sz="2400" dirty="0">
                <a:solidFill>
                  <a:srgbClr val="FF0000"/>
                </a:solidFill>
              </a:rPr>
              <a:t> минорное, грустное </a:t>
            </a:r>
            <a:endParaRPr lang="ru-RU" sz="3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185290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4000" dirty="0"/>
              <a:t>5. Отредактируйте предложение: исправьте лексическую ошибку, исключив лишнее слово. Выпишите это слово.   </a:t>
            </a:r>
          </a:p>
          <a:p>
            <a:pPr fontAlgn="base"/>
            <a:r>
              <a:rPr lang="ru-RU" sz="4000" i="1" dirty="0"/>
              <a:t>Температура атмосферного воздуха в феврале была выше нормы, поэтому первоцветы распустились раньше обычного.</a:t>
            </a:r>
            <a:endParaRPr lang="ru-RU" sz="4000" dirty="0"/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344867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4000" dirty="0"/>
              <a:t>5. Отредактируйте предложение: исправьте лексическую ошибку, исключив лишнее слово. Выпишите это слово.   </a:t>
            </a:r>
          </a:p>
          <a:p>
            <a:pPr fontAlgn="base"/>
            <a:r>
              <a:rPr lang="ru-RU" sz="4000" i="1" dirty="0"/>
              <a:t>Температура </a:t>
            </a:r>
            <a:r>
              <a:rPr lang="ru-RU" sz="4000" i="1" dirty="0">
                <a:solidFill>
                  <a:srgbClr val="C00000"/>
                </a:solidFill>
              </a:rPr>
              <a:t>атмосферного</a:t>
            </a:r>
            <a:r>
              <a:rPr lang="ru-RU" sz="4000" i="1" dirty="0"/>
              <a:t> воздуха в феврале была выше нормы, поэтому первоцветы распустились раньше обычного.</a:t>
            </a:r>
            <a:endParaRPr lang="ru-RU" sz="4000" dirty="0"/>
          </a:p>
          <a:p>
            <a:pPr marL="0" indent="0">
              <a:buNone/>
            </a:pPr>
            <a:r>
              <a:rPr lang="ru-RU" sz="3600" dirty="0">
                <a:solidFill>
                  <a:srgbClr val="FF0000"/>
                </a:solidFill>
              </a:rPr>
              <a:t>Ответ:</a:t>
            </a:r>
            <a:r>
              <a:rPr lang="ru-RU" sz="3600" i="1" dirty="0">
                <a:solidFill>
                  <a:srgbClr val="FF0000"/>
                </a:solidFill>
              </a:rPr>
              <a:t> атмосферного</a:t>
            </a:r>
            <a:endParaRPr lang="ru-RU" sz="3600" dirty="0">
              <a:solidFill>
                <a:srgbClr val="FF0000"/>
              </a:solidFill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8644325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4000" dirty="0"/>
              <a:t>6. Отредактируйте предложение: исправьте лексическую ошибку, исключив лишнее слово. Выпишите это слово.   </a:t>
            </a:r>
          </a:p>
          <a:p>
            <a:pPr fontAlgn="base"/>
            <a:r>
              <a:rPr lang="ru-RU" sz="4000" i="1" dirty="0"/>
              <a:t>В своей диссертации молодой учёный привёл результаты проведённых им исследований новой вакцины.  </a:t>
            </a:r>
            <a:endParaRPr lang="ru-RU" sz="4000" dirty="0"/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118640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4000" dirty="0"/>
              <a:t>6. Отредактируйте предложение: исправьте лексическую ошибку, исключив лишнее слово. Выпишите это слово.   </a:t>
            </a:r>
          </a:p>
          <a:p>
            <a:pPr fontAlgn="base"/>
            <a:r>
              <a:rPr lang="ru-RU" sz="4000" i="1" dirty="0"/>
              <a:t>В </a:t>
            </a:r>
            <a:r>
              <a:rPr lang="ru-RU" sz="4000" i="1" dirty="0">
                <a:solidFill>
                  <a:srgbClr val="C00000"/>
                </a:solidFill>
              </a:rPr>
              <a:t>своей</a:t>
            </a:r>
            <a:r>
              <a:rPr lang="ru-RU" sz="4000" i="1" dirty="0"/>
              <a:t> диссертации молодой учёный привёл результаты проведённых им исследований новой вакцины.  </a:t>
            </a:r>
            <a:endParaRPr lang="ru-RU" sz="4000" dirty="0"/>
          </a:p>
          <a:p>
            <a:pPr marL="0" indent="0">
              <a:buNone/>
            </a:pPr>
            <a:r>
              <a:rPr lang="ru-RU" sz="3200" dirty="0">
                <a:solidFill>
                  <a:srgbClr val="FF0000"/>
                </a:solidFill>
              </a:rPr>
              <a:t>Ответ: своей</a:t>
            </a:r>
          </a:p>
        </p:txBody>
      </p:sp>
    </p:spTree>
    <p:extLst>
      <p:ext uri="{BB962C8B-B14F-4D97-AF65-F5344CB8AC3E}">
        <p14:creationId xmlns:p14="http://schemas.microsoft.com/office/powerpoint/2010/main" val="23474715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3600" dirty="0"/>
              <a:t>7. Отредактируйте предложение: исправьте лексическую ошибку, исключив лишнее слово. Выпишите это слово.   </a:t>
            </a:r>
          </a:p>
          <a:p>
            <a:pPr fontAlgn="base"/>
            <a:r>
              <a:rPr lang="ru-RU" sz="3600" i="1" dirty="0"/>
              <a:t>Чтобы написать недописанное сочинение, учитель дал нам время на уроке литературы.  </a:t>
            </a:r>
            <a:endParaRPr lang="ru-RU" sz="3600" dirty="0"/>
          </a:p>
          <a:p>
            <a:pPr marL="0" indent="0" fontAlgn="base">
              <a:buNone/>
            </a:pP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1866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3600" dirty="0"/>
              <a:t>7. Отредактируйте предложение: исправьте лексическую ошибку, исключив лишнее слово. Выпишите это слово.   </a:t>
            </a:r>
          </a:p>
          <a:p>
            <a:pPr fontAlgn="base"/>
            <a:r>
              <a:rPr lang="ru-RU" sz="3600" i="1" dirty="0"/>
              <a:t>Чтобы написать </a:t>
            </a:r>
            <a:r>
              <a:rPr lang="ru-RU" sz="3600" i="1" dirty="0">
                <a:solidFill>
                  <a:srgbClr val="C00000"/>
                </a:solidFill>
              </a:rPr>
              <a:t>недописанное </a:t>
            </a:r>
            <a:r>
              <a:rPr lang="ru-RU" sz="3600" i="1" dirty="0"/>
              <a:t>сочинение, учитель дал нам время на уроке литературы.  </a:t>
            </a:r>
            <a:endParaRPr lang="ru-RU" sz="3600" dirty="0"/>
          </a:p>
          <a:p>
            <a:pPr marL="0" indent="0" fontAlgn="base">
              <a:buNone/>
            </a:pPr>
            <a:r>
              <a:rPr lang="ru-RU" sz="3200" dirty="0">
                <a:solidFill>
                  <a:srgbClr val="FF0000"/>
                </a:solidFill>
              </a:rPr>
              <a:t>Ответ: </a:t>
            </a:r>
            <a:r>
              <a:rPr lang="ru-RU" dirty="0">
                <a:solidFill>
                  <a:srgbClr val="FF0000"/>
                </a:solidFill>
              </a:rPr>
              <a:t>недописанное 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7715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3600" dirty="0"/>
              <a:t>8. Отредактируйте предложение: исправьте лексическую ошибку, исключив лишнее слово. Выпишите это слово.   </a:t>
            </a:r>
          </a:p>
          <a:p>
            <a:pPr fontAlgn="base"/>
            <a:r>
              <a:rPr lang="ru-RU" sz="3600" i="1" dirty="0"/>
              <a:t>«Дальнейшее совместное сотрудничество наших стран будет развиваться», ─ сказал на встрече президент.  </a:t>
            </a:r>
            <a:endParaRPr lang="ru-RU" sz="3600" dirty="0"/>
          </a:p>
          <a:p>
            <a:pPr marL="0" indent="0" fontAlgn="base">
              <a:buNone/>
            </a:pP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6153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3600" dirty="0"/>
              <a:t>8. Отредактируйте предложение: исправьте лексическую ошибку, исключив лишнее слово. Выпишите это слово.   </a:t>
            </a:r>
          </a:p>
          <a:p>
            <a:pPr fontAlgn="base"/>
            <a:r>
              <a:rPr lang="ru-RU" sz="3600" i="1" dirty="0"/>
              <a:t>«Дальнейшее </a:t>
            </a:r>
            <a:r>
              <a:rPr lang="ru-RU" sz="3600" i="1" dirty="0">
                <a:solidFill>
                  <a:srgbClr val="C00000"/>
                </a:solidFill>
              </a:rPr>
              <a:t>совместное </a:t>
            </a:r>
            <a:r>
              <a:rPr lang="ru-RU" sz="3600" i="1" dirty="0"/>
              <a:t>сотрудничество наших стран будет развиваться», ─ сказал на встрече президент.  </a:t>
            </a:r>
            <a:endParaRPr lang="ru-RU" sz="3600" dirty="0"/>
          </a:p>
          <a:p>
            <a:pPr marL="0" indent="0" fontAlgn="base">
              <a:buNone/>
            </a:pPr>
            <a:r>
              <a:rPr lang="ru-RU" sz="3200" dirty="0">
                <a:solidFill>
                  <a:srgbClr val="FF0000"/>
                </a:solidFill>
              </a:rPr>
              <a:t>Ответ: </a:t>
            </a:r>
            <a:r>
              <a:rPr lang="ru-RU" dirty="0">
                <a:solidFill>
                  <a:srgbClr val="FF0000"/>
                </a:solidFill>
              </a:rPr>
              <a:t>совместное 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7619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4000" dirty="0"/>
              <a:t>9. Отредактируйте предложение: исправьте лексическую ошибку, исключив лишнее слово. Выпишите это слово.  </a:t>
            </a:r>
          </a:p>
          <a:p>
            <a:r>
              <a:rPr lang="ru-RU" sz="4000" i="1" dirty="0"/>
              <a:t> Он хорошо разбирался в тонких нюансах промышленного строительства.</a:t>
            </a:r>
          </a:p>
        </p:txBody>
      </p:sp>
    </p:spTree>
    <p:extLst>
      <p:ext uri="{BB962C8B-B14F-4D97-AF65-F5344CB8AC3E}">
        <p14:creationId xmlns:p14="http://schemas.microsoft.com/office/powerpoint/2010/main" val="3467570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2392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Задание №6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89046"/>
            <a:ext cx="10515600" cy="5187917"/>
          </a:xfrm>
        </p:spPr>
        <p:txBody>
          <a:bodyPr/>
          <a:lstStyle/>
          <a:p>
            <a:pPr fontAlgn="base"/>
            <a:r>
              <a:rPr lang="ru-RU" b="1" u="sng" dirty="0">
                <a:hlinkClick r:id="rId2" tooltip="К меню"/>
              </a:rPr>
              <a:t>↑</a:t>
            </a:r>
            <a:r>
              <a:rPr lang="ru-RU" b="1" u="sng" dirty="0">
                <a:hlinkClick r:id="rId3" tooltip="К меню"/>
              </a:rPr>
              <a:t>↑</a:t>
            </a:r>
            <a:r>
              <a:rPr lang="ru-RU" b="1" dirty="0"/>
              <a:t> </a:t>
            </a:r>
            <a:r>
              <a:rPr lang="ru-RU" b="1" dirty="0">
                <a:solidFill>
                  <a:srgbClr val="FF0000"/>
                </a:solidFill>
              </a:rPr>
              <a:t>Формулировка 2: замените неверно употреблённое слово</a:t>
            </a:r>
            <a:r>
              <a:rPr lang="ru-RU" b="1" dirty="0"/>
              <a:t> </a:t>
            </a:r>
            <a:endParaRPr lang="ru-RU" dirty="0"/>
          </a:p>
          <a:p>
            <a:pPr marL="0" indent="0" fontAlgn="base">
              <a:buNone/>
            </a:pPr>
            <a:r>
              <a:rPr lang="ru-RU" dirty="0"/>
              <a:t>Отредактируйте предложение: исправьте лексическую ошибку, заменив неверно употреблённое слово. Запишите подобранное слово, соблюдая нормы современного русского литературного языка.</a:t>
            </a:r>
            <a:br>
              <a:rPr lang="ru-RU" dirty="0"/>
            </a:br>
            <a:r>
              <a:rPr lang="ru-RU" i="1" dirty="0">
                <a:solidFill>
                  <a:schemeClr val="accent1"/>
                </a:solidFill>
              </a:rPr>
              <a:t>В конце XVII столетия сторонники царевны Софии одержали поражение в битве с войсками молодого преобразователя России Петра Великого.</a:t>
            </a:r>
            <a:br>
              <a:rPr lang="ru-RU" dirty="0"/>
            </a:br>
            <a:r>
              <a:rPr lang="ru-RU" dirty="0">
                <a:solidFill>
                  <a:srgbClr val="FF0000"/>
                </a:solidFill>
              </a:rPr>
              <a:t>Ответ: </a:t>
            </a:r>
            <a:r>
              <a:rPr lang="ru-RU" i="1" dirty="0">
                <a:solidFill>
                  <a:schemeClr val="accent1"/>
                </a:solidFill>
              </a:rPr>
              <a:t>потерпели</a:t>
            </a:r>
            <a:r>
              <a:rPr lang="ru-RU" dirty="0"/>
              <a:t> (Здесь </a:t>
            </a:r>
            <a:r>
              <a:rPr lang="ru-RU" i="1" dirty="0">
                <a:solidFill>
                  <a:schemeClr val="accent1"/>
                </a:solidFill>
              </a:rPr>
              <a:t>нарушение лексической сочетаемости</a:t>
            </a:r>
            <a:r>
              <a:rPr lang="ru-RU" dirty="0"/>
              <a:t>. </a:t>
            </a:r>
            <a:r>
              <a:rPr lang="ru-RU" dirty="0">
                <a:solidFill>
                  <a:schemeClr val="accent2"/>
                </a:solidFill>
              </a:rPr>
              <a:t>Одержать</a:t>
            </a:r>
            <a:r>
              <a:rPr lang="ru-RU" dirty="0"/>
              <a:t> можно </a:t>
            </a:r>
            <a:r>
              <a:rPr lang="ru-RU" dirty="0">
                <a:solidFill>
                  <a:schemeClr val="accent2"/>
                </a:solidFill>
              </a:rPr>
              <a:t>победу</a:t>
            </a:r>
            <a:r>
              <a:rPr lang="ru-RU" dirty="0"/>
              <a:t>, а </a:t>
            </a:r>
            <a:r>
              <a:rPr lang="ru-RU" dirty="0">
                <a:solidFill>
                  <a:srgbClr val="FF0000"/>
                </a:solidFill>
              </a:rPr>
              <a:t>потерпеть поражение</a:t>
            </a:r>
            <a:r>
              <a:rPr lang="ru-RU" dirty="0"/>
              <a:t>).</a:t>
            </a:r>
            <a:br>
              <a:rPr lang="ru-RU" dirty="0"/>
            </a:br>
            <a:endParaRPr lang="ru-RU" dirty="0"/>
          </a:p>
          <a:p>
            <a:pPr marL="0" indent="0">
              <a:buNone/>
            </a:pPr>
            <a:r>
              <a:rPr lang="ru-RU" b="1" dirty="0"/>
              <a:t> 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5525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4000" dirty="0"/>
              <a:t>9. Отредактируйте предложение: исправьте лексическую ошибку, исключив лишнее слово. Выпишите это слово.  </a:t>
            </a:r>
          </a:p>
          <a:p>
            <a:r>
              <a:rPr lang="ru-RU" sz="4000" i="1" dirty="0"/>
              <a:t> Он хорошо разбирался в </a:t>
            </a:r>
            <a:r>
              <a:rPr lang="ru-RU" sz="4000" i="1" dirty="0">
                <a:solidFill>
                  <a:srgbClr val="C00000"/>
                </a:solidFill>
              </a:rPr>
              <a:t>тонких</a:t>
            </a:r>
            <a:r>
              <a:rPr lang="ru-RU" sz="4000" i="1" dirty="0"/>
              <a:t> нюансах промышленного строительства.</a:t>
            </a:r>
          </a:p>
          <a:p>
            <a:r>
              <a:rPr lang="ru-RU" sz="4000" i="1" dirty="0">
                <a:solidFill>
                  <a:srgbClr val="FF0000"/>
                </a:solidFill>
              </a:rPr>
              <a:t>Ответ:</a:t>
            </a:r>
            <a:r>
              <a:rPr lang="ru-RU" dirty="0"/>
              <a:t> </a:t>
            </a:r>
            <a:r>
              <a:rPr lang="ru-RU" sz="3600" dirty="0">
                <a:solidFill>
                  <a:srgbClr val="FF0000"/>
                </a:solidFill>
              </a:rPr>
              <a:t>тонких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1837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4400" dirty="0"/>
              <a:t>10. Отредактируйте предложение: исправьте лексическую ошибку, исключив лишнее слово. Выпишите это слово.   </a:t>
            </a:r>
          </a:p>
          <a:p>
            <a:pPr fontAlgn="base"/>
            <a:r>
              <a:rPr lang="ru-RU" sz="4400" i="1" dirty="0"/>
              <a:t>Маршрут движения автобуса с тех пор не менялся. </a:t>
            </a:r>
            <a:endParaRPr lang="ru-RU" sz="4400" dirty="0"/>
          </a:p>
          <a:p>
            <a:pPr marL="0" indent="0" fontAlgn="base">
              <a:buNone/>
            </a:pPr>
            <a:endParaRPr lang="ru-RU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1834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4400" dirty="0"/>
              <a:t>10. Отредактируйте предложение: исправьте лексическую ошибку, исключив лишнее слово. Выпишите это слово.   </a:t>
            </a:r>
          </a:p>
          <a:p>
            <a:pPr fontAlgn="base"/>
            <a:r>
              <a:rPr lang="ru-RU" sz="4400" i="1" dirty="0"/>
              <a:t>Маршрут </a:t>
            </a:r>
            <a:r>
              <a:rPr lang="ru-RU" sz="4400" i="1" dirty="0">
                <a:solidFill>
                  <a:srgbClr val="C00000"/>
                </a:solidFill>
              </a:rPr>
              <a:t>движения</a:t>
            </a:r>
            <a:r>
              <a:rPr lang="ru-RU" sz="4400" i="1" dirty="0"/>
              <a:t> автобуса с тех пор не менялся. </a:t>
            </a:r>
            <a:endParaRPr lang="ru-RU" sz="4400" dirty="0"/>
          </a:p>
          <a:p>
            <a:pPr marL="0" indent="0" fontAlgn="base">
              <a:buNone/>
            </a:pPr>
            <a:r>
              <a:rPr lang="ru-RU" sz="3600" dirty="0">
                <a:solidFill>
                  <a:srgbClr val="FF0000"/>
                </a:solidFill>
              </a:rPr>
              <a:t>Ответ:</a:t>
            </a:r>
            <a:r>
              <a:rPr lang="ru-RU" sz="2000" dirty="0"/>
              <a:t> </a:t>
            </a:r>
            <a:r>
              <a:rPr lang="ru-RU" sz="3600" dirty="0">
                <a:solidFill>
                  <a:srgbClr val="FF0000"/>
                </a:solidFill>
              </a:rPr>
              <a:t>движения </a:t>
            </a:r>
          </a:p>
          <a:p>
            <a:pPr marL="0" indent="0" fontAlgn="base">
              <a:buNone/>
            </a:pPr>
            <a:endParaRPr lang="ru-RU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5117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4000" dirty="0"/>
              <a:t>11. Отредактируйте предложение: исправьте лексическую ошибку, исключив лишнее слово. Выпишите это слово.   </a:t>
            </a:r>
          </a:p>
          <a:p>
            <a:pPr fontAlgn="base"/>
            <a:r>
              <a:rPr lang="ru-RU" sz="4000" i="1" dirty="0"/>
              <a:t>Промышленная индустрия развивается всё стремительнее — наш город превращается в крупный экономический центр. </a:t>
            </a:r>
            <a:endParaRPr lang="ru-RU" sz="4000" dirty="0"/>
          </a:p>
          <a:p>
            <a:pPr marL="0" indent="0" fontAlgn="base">
              <a:buNone/>
            </a:pPr>
            <a:endParaRPr lang="ru-RU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0957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4000" dirty="0"/>
              <a:t>11. Отредактируйте предложение: исправьте лексическую ошибку, исключив лишнее слово. Выпишите это слово.   </a:t>
            </a:r>
          </a:p>
          <a:p>
            <a:pPr fontAlgn="base"/>
            <a:r>
              <a:rPr lang="ru-RU" sz="4000" i="1" dirty="0">
                <a:solidFill>
                  <a:srgbClr val="C00000"/>
                </a:solidFill>
              </a:rPr>
              <a:t>Промышленная</a:t>
            </a:r>
            <a:r>
              <a:rPr lang="ru-RU" sz="4000" i="1" dirty="0"/>
              <a:t> индустрия развивается всё стремительнее — наш город превращается в крупный экономический центр. </a:t>
            </a:r>
            <a:endParaRPr lang="ru-RU" sz="4000" dirty="0"/>
          </a:p>
          <a:p>
            <a:pPr marL="0" indent="0" fontAlgn="base">
              <a:buNone/>
            </a:pPr>
            <a:r>
              <a:rPr lang="ru-RU" sz="3600" dirty="0">
                <a:solidFill>
                  <a:srgbClr val="FF0000"/>
                </a:solidFill>
              </a:rPr>
              <a:t>Ответ: промышленная  </a:t>
            </a:r>
          </a:p>
        </p:txBody>
      </p:sp>
    </p:spTree>
    <p:extLst>
      <p:ext uri="{BB962C8B-B14F-4D97-AF65-F5344CB8AC3E}">
        <p14:creationId xmlns:p14="http://schemas.microsoft.com/office/powerpoint/2010/main" val="30946502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4000" dirty="0"/>
              <a:t>12. Отредактируйте предложение: исправьте лексическую ошибку, исключив лишнее слово. Выпишите это слово.   </a:t>
            </a:r>
          </a:p>
          <a:p>
            <a:pPr fontAlgn="base"/>
            <a:r>
              <a:rPr lang="ru-RU" sz="4000" i="1" dirty="0"/>
              <a:t>В такой благоприятной среде могли возникать различные всевозможные микроорганизмы. </a:t>
            </a:r>
            <a:endParaRPr lang="ru-RU" sz="4000" dirty="0"/>
          </a:p>
          <a:p>
            <a:pPr marL="0" indent="0" fontAlgn="base">
              <a:buNone/>
            </a:pPr>
            <a:endParaRPr lang="ru-RU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32290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4000" dirty="0"/>
              <a:t>12. Отредактируйте предложение: исправьте лексическую ошибку, исключив лишнее слово. Выпишите это слово.   </a:t>
            </a:r>
          </a:p>
          <a:p>
            <a:pPr fontAlgn="base"/>
            <a:r>
              <a:rPr lang="ru-RU" sz="4000" i="1" dirty="0"/>
              <a:t>В такой благоприятной среде могли возникать </a:t>
            </a:r>
            <a:r>
              <a:rPr lang="ru-RU" sz="4000" i="1" dirty="0">
                <a:solidFill>
                  <a:srgbClr val="C00000"/>
                </a:solidFill>
              </a:rPr>
              <a:t>различные всевозможные </a:t>
            </a:r>
            <a:r>
              <a:rPr lang="ru-RU" sz="4000" i="1" dirty="0"/>
              <a:t>микроорганизмы. </a:t>
            </a:r>
            <a:endParaRPr lang="ru-RU" sz="4000" dirty="0"/>
          </a:p>
          <a:p>
            <a:pPr marL="0" indent="0" fontAlgn="base">
              <a:buNone/>
            </a:pPr>
            <a:r>
              <a:rPr lang="ru-RU" sz="3600" dirty="0">
                <a:solidFill>
                  <a:srgbClr val="FF0000"/>
                </a:solidFill>
              </a:rPr>
              <a:t>Ответ: различные/всевозможные </a:t>
            </a:r>
          </a:p>
        </p:txBody>
      </p:sp>
    </p:spTree>
    <p:extLst>
      <p:ext uri="{BB962C8B-B14F-4D97-AF65-F5344CB8AC3E}">
        <p14:creationId xmlns:p14="http://schemas.microsoft.com/office/powerpoint/2010/main" val="27786049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4000" dirty="0"/>
              <a:t>13. Отредактируйте предложение: исправьте лексическую ошибку, исключив лишнее слово. Выпишите это слово.   </a:t>
            </a:r>
          </a:p>
          <a:p>
            <a:pPr fontAlgn="base"/>
            <a:r>
              <a:rPr lang="ru-RU" sz="4000" i="1" dirty="0"/>
              <a:t>Петька стал бойко рассказывать вслух, как ему удалось поймать щуку размером с него самого. </a:t>
            </a:r>
            <a:endParaRPr lang="ru-RU" sz="4000" dirty="0"/>
          </a:p>
          <a:p>
            <a:pPr marL="0" indent="0" fontAlgn="base">
              <a:buNone/>
            </a:pP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15471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4000" dirty="0"/>
              <a:t>13. Отредактируйте предложение: исправьте лексическую ошибку, исключив лишнее слово. Выпишите это слово.   </a:t>
            </a:r>
          </a:p>
          <a:p>
            <a:pPr fontAlgn="base"/>
            <a:r>
              <a:rPr lang="ru-RU" sz="4000" i="1" dirty="0"/>
              <a:t>Петька стал бойко рассказывать </a:t>
            </a:r>
            <a:r>
              <a:rPr lang="ru-RU" sz="4000" i="1" dirty="0">
                <a:solidFill>
                  <a:srgbClr val="C00000"/>
                </a:solidFill>
              </a:rPr>
              <a:t>вслух</a:t>
            </a:r>
            <a:r>
              <a:rPr lang="ru-RU" sz="4000" i="1" dirty="0"/>
              <a:t>, как ему удалось поймать щуку размером с него самого.</a:t>
            </a:r>
          </a:p>
          <a:p>
            <a:pPr fontAlgn="base"/>
            <a:endParaRPr lang="ru-RU" sz="4000" i="1" dirty="0"/>
          </a:p>
          <a:p>
            <a:pPr fontAlgn="base"/>
            <a:r>
              <a:rPr lang="ru-RU" sz="3600" dirty="0">
                <a:solidFill>
                  <a:srgbClr val="FF0000"/>
                </a:solidFill>
              </a:rPr>
              <a:t>Ответ: вслух </a:t>
            </a:r>
          </a:p>
          <a:p>
            <a:pPr marL="0" indent="0" fontAlgn="base">
              <a:buNone/>
            </a:pP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87634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3600" dirty="0"/>
              <a:t>14. </a:t>
            </a:r>
            <a:r>
              <a:rPr lang="ru-RU" sz="4000" dirty="0"/>
              <a:t>Отредактируйте предложение: исправьте лексическую ошибку, исключив лишнее слово. Выпишите это слово.  </a:t>
            </a:r>
          </a:p>
          <a:p>
            <a:pPr fontAlgn="base"/>
            <a:r>
              <a:rPr lang="ru-RU" sz="4000" dirty="0"/>
              <a:t> </a:t>
            </a:r>
            <a:r>
              <a:rPr lang="ru-RU" sz="4000" i="1" dirty="0"/>
              <a:t>Максим заранее предчувствовал, что встреча не сулит ему ничего хорошего: очень уж агрессивно выглядел его собеседник. </a:t>
            </a:r>
            <a:endParaRPr lang="ru-RU" sz="4000" dirty="0"/>
          </a:p>
          <a:p>
            <a:pPr marL="0" indent="0" fontAlgn="base">
              <a:buNone/>
            </a:pP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090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2392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Задание №6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1" y="989046"/>
            <a:ext cx="10776858" cy="5187918"/>
          </a:xfrm>
        </p:spPr>
        <p:txBody>
          <a:bodyPr>
            <a:noAutofit/>
          </a:bodyPr>
          <a:lstStyle/>
          <a:p>
            <a:pPr fontAlgn="base"/>
            <a:r>
              <a:rPr lang="ru-RU" sz="2000" b="1" u="sng" dirty="0">
                <a:hlinkClick r:id="rId2" tooltip="К меню"/>
              </a:rPr>
              <a:t>↑</a:t>
            </a:r>
            <a:r>
              <a:rPr lang="ru-RU" sz="2000" b="1" dirty="0">
                <a:solidFill>
                  <a:srgbClr val="FF0000"/>
                </a:solidFill>
              </a:rPr>
              <a:t>Алгоритм выполнения</a:t>
            </a:r>
            <a:r>
              <a:rPr lang="ru-RU" sz="2000" b="1" dirty="0"/>
              <a:t> </a:t>
            </a:r>
            <a:endParaRPr lang="ru-RU" sz="2000" dirty="0"/>
          </a:p>
          <a:p>
            <a:pPr marL="457200" indent="-457200" fontAlgn="base">
              <a:buAutoNum type="arabicParenR"/>
            </a:pPr>
            <a:r>
              <a:rPr lang="ru-RU" sz="2000" dirty="0"/>
              <a:t>Внимательно прочитай задание!!!</a:t>
            </a:r>
          </a:p>
          <a:p>
            <a:pPr marL="457200" indent="-457200" fontAlgn="base">
              <a:buAutoNum type="arabicParenR"/>
            </a:pPr>
            <a:r>
              <a:rPr lang="ru-RU" sz="2000" dirty="0"/>
              <a:t>Найди смысловое (семантическое) противоречие (сигнал ошибки).</a:t>
            </a:r>
          </a:p>
          <a:p>
            <a:pPr marL="457200" indent="-457200" fontAlgn="base">
              <a:buAutoNum type="arabicParenR"/>
            </a:pPr>
            <a:r>
              <a:rPr lang="ru-RU" sz="2000" dirty="0"/>
              <a:t>Распознай ошибку, укажи её вид (не смешивать со средствами выразительности).</a:t>
            </a:r>
          </a:p>
          <a:p>
            <a:pPr marL="457200" indent="-457200" fontAlgn="base">
              <a:buAutoNum type="arabicParenR"/>
            </a:pPr>
            <a:r>
              <a:rPr lang="ru-RU" sz="2000" dirty="0"/>
              <a:t>Если это ошибка, исправь её. </a:t>
            </a:r>
          </a:p>
          <a:p>
            <a:pPr marL="0" indent="0" fontAlgn="base">
              <a:buNone/>
            </a:pPr>
            <a:r>
              <a:rPr lang="ru-RU" sz="2000" dirty="0"/>
              <a:t> </a:t>
            </a:r>
          </a:p>
          <a:p>
            <a:pPr fontAlgn="base"/>
            <a:r>
              <a:rPr lang="ru-RU" sz="2000" b="1" u="sng" dirty="0">
                <a:hlinkClick r:id="rId3" tooltip="К меню"/>
              </a:rPr>
              <a:t>↑</a:t>
            </a:r>
            <a:r>
              <a:rPr lang="ru-RU" sz="2000" b="1" dirty="0"/>
              <a:t> </a:t>
            </a:r>
            <a:r>
              <a:rPr lang="ru-RU" sz="2000" b="1" dirty="0">
                <a:solidFill>
                  <a:srgbClr val="FF0000"/>
                </a:solidFill>
              </a:rPr>
              <a:t>Для успешного выполнения задания необходимо:</a:t>
            </a:r>
            <a:endParaRPr lang="ru-RU" sz="2000" dirty="0">
              <a:solidFill>
                <a:srgbClr val="FF0000"/>
              </a:solidFill>
            </a:endParaRPr>
          </a:p>
          <a:p>
            <a:pPr marL="0" lvl="0" indent="0" fontAlgn="base">
              <a:buNone/>
            </a:pPr>
            <a:r>
              <a:rPr lang="ru-RU" sz="2000" dirty="0"/>
              <a:t>1) понимать лексическое значение слова и употреблять его в соответствии с данным значением;</a:t>
            </a:r>
          </a:p>
          <a:p>
            <a:pPr marL="0" lvl="0" indent="0" fontAlgn="base">
              <a:buNone/>
            </a:pPr>
            <a:r>
              <a:rPr lang="ru-RU" sz="2000" dirty="0"/>
              <a:t>2) учитывать особенности сочетаемости слов;</a:t>
            </a:r>
          </a:p>
          <a:p>
            <a:pPr marL="0" lvl="0" indent="0" fontAlgn="base">
              <a:buNone/>
            </a:pPr>
            <a:r>
              <a:rPr lang="ru-RU" sz="2000" dirty="0"/>
              <a:t>3) правильно употреблять синонимы, антонимы и омонимы;</a:t>
            </a:r>
          </a:p>
          <a:p>
            <a:pPr marL="0" lvl="0" indent="0" fontAlgn="base">
              <a:buNone/>
            </a:pPr>
            <a:r>
              <a:rPr lang="ru-RU" sz="2000" dirty="0"/>
              <a:t>4) избегать речевой избыточности;</a:t>
            </a:r>
          </a:p>
          <a:p>
            <a:pPr marL="0" lvl="0" indent="0" fontAlgn="base">
              <a:buNone/>
            </a:pPr>
            <a:r>
              <a:rPr lang="ru-RU" sz="2000" dirty="0"/>
              <a:t>5) не допускать речевой недостаточности;</a:t>
            </a:r>
          </a:p>
          <a:p>
            <a:pPr marL="0" lvl="0" indent="0" fontAlgn="base">
              <a:buNone/>
            </a:pPr>
            <a:r>
              <a:rPr lang="ru-RU" sz="2000" dirty="0"/>
              <a:t>6) учитывать сферу употребления лексики и стилистическую окраску.</a:t>
            </a:r>
          </a:p>
          <a:p>
            <a:pPr marL="0" indent="0" fontAlgn="base">
              <a:buNone/>
            </a:pPr>
            <a:br>
              <a:rPr lang="ru-RU" sz="2000" dirty="0"/>
            </a:br>
            <a:endParaRPr lang="ru-RU" sz="2000" dirty="0"/>
          </a:p>
          <a:p>
            <a:pPr marL="0" indent="0">
              <a:buNone/>
            </a:pPr>
            <a:r>
              <a:rPr lang="ru-RU" sz="2000" b="1" dirty="0"/>
              <a:t> </a:t>
            </a:r>
            <a:endParaRPr lang="ru-RU" sz="2000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10351484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3600" dirty="0"/>
              <a:t>14</a:t>
            </a:r>
            <a:r>
              <a:rPr lang="ru-RU" sz="4000" dirty="0"/>
              <a:t>. Отредактируйте предложение: исправьте лексическую ошибку, исключив лишнее слово. Выпишите это слово.  </a:t>
            </a:r>
          </a:p>
          <a:p>
            <a:pPr fontAlgn="base"/>
            <a:r>
              <a:rPr lang="ru-RU" sz="4000" dirty="0"/>
              <a:t> </a:t>
            </a:r>
            <a:r>
              <a:rPr lang="ru-RU" sz="4000" i="1" dirty="0"/>
              <a:t>Максим </a:t>
            </a:r>
            <a:r>
              <a:rPr lang="ru-RU" sz="4000" i="1" dirty="0">
                <a:solidFill>
                  <a:srgbClr val="C00000"/>
                </a:solidFill>
              </a:rPr>
              <a:t>заранее</a:t>
            </a:r>
            <a:r>
              <a:rPr lang="ru-RU" sz="4000" i="1" dirty="0"/>
              <a:t> предчувствовал, что встреча не сулит ему ничего хорошего: очень уж агрессивно выглядел его собеседник. </a:t>
            </a:r>
            <a:endParaRPr lang="ru-RU" sz="4000" dirty="0"/>
          </a:p>
          <a:p>
            <a:pPr marL="0" indent="0" fontAlgn="base">
              <a:buNone/>
            </a:pPr>
            <a:endParaRPr lang="ru-RU" sz="3600" dirty="0">
              <a:solidFill>
                <a:srgbClr val="FF0000"/>
              </a:solidFill>
            </a:endParaRPr>
          </a:p>
          <a:p>
            <a:pPr marL="0" indent="0" fontAlgn="base">
              <a:buNone/>
            </a:pPr>
            <a:r>
              <a:rPr lang="ru-RU" sz="3600" dirty="0">
                <a:solidFill>
                  <a:srgbClr val="FF0000"/>
                </a:solidFill>
              </a:rPr>
              <a:t>Ответ: заранее</a:t>
            </a:r>
            <a:r>
              <a:rPr lang="ru-RU" dirty="0"/>
              <a:t> 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6465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4400" dirty="0"/>
              <a:t>15. </a:t>
            </a:r>
            <a:r>
              <a:rPr lang="ru-RU" sz="3600" dirty="0"/>
              <a:t>Отредактируйте предложение: исправьте лексическую ошибку, заменив неверно употреблённое слово. Запишите подобранное слово, соблюдая нормы современного русского литературного языка. </a:t>
            </a:r>
          </a:p>
          <a:p>
            <a:pPr fontAlgn="base"/>
            <a:r>
              <a:rPr lang="ru-RU" sz="4000" i="1" dirty="0"/>
              <a:t>Один из последних фильмов знаменитого режиссёра создал неоднозначную реакцию зрителей. </a:t>
            </a:r>
            <a:endParaRPr lang="ru-RU" sz="4000" dirty="0"/>
          </a:p>
          <a:p>
            <a:pPr marL="0" indent="0" fontAlgn="base">
              <a:buNone/>
            </a:pP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76987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4400" dirty="0"/>
              <a:t>15. </a:t>
            </a:r>
            <a:r>
              <a:rPr lang="ru-RU" sz="3600" dirty="0"/>
              <a:t>Отредактируйте предложение: исправьте лексическую ошибку, заменив неверно употреблённое слово. Запишите подобранное слово, соблюдая нормы современного русского литературного языка. </a:t>
            </a:r>
          </a:p>
          <a:p>
            <a:pPr fontAlgn="base"/>
            <a:r>
              <a:rPr lang="ru-RU" sz="4000" i="1" dirty="0"/>
              <a:t>Один из последних фильмов знаменитого режиссёра </a:t>
            </a:r>
            <a:r>
              <a:rPr lang="ru-RU" sz="4000" i="1" dirty="0">
                <a:solidFill>
                  <a:srgbClr val="C00000"/>
                </a:solidFill>
              </a:rPr>
              <a:t>создал</a:t>
            </a:r>
            <a:r>
              <a:rPr lang="ru-RU" sz="4000" i="1" dirty="0"/>
              <a:t> неоднозначную реакцию зрителей. </a:t>
            </a:r>
            <a:endParaRPr lang="ru-RU" sz="4000" dirty="0"/>
          </a:p>
          <a:p>
            <a:pPr marL="0" indent="0" fontAlgn="base">
              <a:buNone/>
            </a:pPr>
            <a:r>
              <a:rPr lang="ru-RU" sz="3600" dirty="0">
                <a:solidFill>
                  <a:srgbClr val="FF0000"/>
                </a:solidFill>
              </a:rPr>
              <a:t>Ответ: вызвал </a:t>
            </a:r>
          </a:p>
        </p:txBody>
      </p:sp>
    </p:spTree>
    <p:extLst>
      <p:ext uri="{BB962C8B-B14F-4D97-AF65-F5344CB8AC3E}">
        <p14:creationId xmlns:p14="http://schemas.microsoft.com/office/powerpoint/2010/main" val="284977299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4400" dirty="0"/>
              <a:t>16.</a:t>
            </a:r>
            <a:r>
              <a:rPr lang="ru-RU" dirty="0"/>
              <a:t> </a:t>
            </a:r>
            <a:r>
              <a:rPr lang="ru-RU" sz="3200" dirty="0"/>
              <a:t>Отредактируйте предложение: исправьте лексическую ошибку, заменив неверно употреблённое слово. Запишите подобранное слово, соблюдая нормы современного русского литературного языка. </a:t>
            </a:r>
          </a:p>
          <a:p>
            <a:pPr fontAlgn="base"/>
            <a:r>
              <a:rPr lang="ru-RU" sz="4000" i="1" dirty="0"/>
              <a:t>Карьера любого спортсмена не может считаться вполне успешной, пока не сбылась его самая заветная мечта — одержать первенство в олимпиадной борьбе. </a:t>
            </a:r>
            <a:endParaRPr lang="ru-RU" sz="4000" dirty="0"/>
          </a:p>
          <a:p>
            <a:pPr marL="0" indent="0" fontAlgn="base">
              <a:buNone/>
            </a:pP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39165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4400" dirty="0"/>
              <a:t>16.</a:t>
            </a:r>
            <a:r>
              <a:rPr lang="ru-RU" dirty="0"/>
              <a:t> </a:t>
            </a:r>
            <a:r>
              <a:rPr lang="ru-RU" sz="3200" dirty="0"/>
              <a:t>Отредактируйте предложение: исправьте лексическую ошибку, заменив неверно употреблённое слово. Запишите подобранное слово, соблюдая нормы современного русского литературного языка. </a:t>
            </a:r>
          </a:p>
          <a:p>
            <a:pPr fontAlgn="base"/>
            <a:r>
              <a:rPr lang="ru-RU" sz="4000" i="1" dirty="0"/>
              <a:t>Карьера любого спортсмена не может считаться вполне успешной, пока не сбылась его самая заветная мечта — одержать </a:t>
            </a:r>
            <a:r>
              <a:rPr lang="ru-RU" sz="4000" i="1" dirty="0">
                <a:solidFill>
                  <a:srgbClr val="C00000"/>
                </a:solidFill>
              </a:rPr>
              <a:t>первенство</a:t>
            </a:r>
            <a:r>
              <a:rPr lang="ru-RU" sz="4000" i="1" dirty="0"/>
              <a:t> в олимпиадной борьбе. </a:t>
            </a:r>
            <a:endParaRPr lang="ru-RU" sz="4000" dirty="0"/>
          </a:p>
          <a:p>
            <a:pPr marL="0" indent="0" fontAlgn="base">
              <a:buNone/>
            </a:pPr>
            <a:r>
              <a:rPr lang="ru-RU" sz="3600" dirty="0">
                <a:solidFill>
                  <a:srgbClr val="FF0000"/>
                </a:solidFill>
              </a:rPr>
              <a:t>Ответ: победу</a:t>
            </a:r>
          </a:p>
        </p:txBody>
      </p:sp>
    </p:spTree>
    <p:extLst>
      <p:ext uri="{BB962C8B-B14F-4D97-AF65-F5344CB8AC3E}">
        <p14:creationId xmlns:p14="http://schemas.microsoft.com/office/powerpoint/2010/main" val="421537847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4400" dirty="0"/>
              <a:t>17. </a:t>
            </a:r>
            <a:r>
              <a:rPr lang="ru-RU" dirty="0"/>
              <a:t> </a:t>
            </a:r>
            <a:r>
              <a:rPr lang="ru-RU" sz="3600" dirty="0"/>
              <a:t>Отредактируйте предложение: исправьте лексическую ошибку, заменив неверно употреблённое слово. Запишите подобранное слово, соблюдая нормы современного русского литературного языка. </a:t>
            </a:r>
          </a:p>
          <a:p>
            <a:pPr fontAlgn="base"/>
            <a:r>
              <a:rPr lang="ru-RU" sz="4000" i="1" dirty="0"/>
              <a:t>Число</a:t>
            </a:r>
            <a:r>
              <a:rPr lang="ru-RU" sz="4000" dirty="0"/>
              <a:t> </a:t>
            </a:r>
            <a:r>
              <a:rPr lang="ru-RU" sz="4000" i="1" dirty="0"/>
              <a:t>девятиклассников, желающих поехать на осенних каникулах в Михайловское, прогрессирует с каждым днём.</a:t>
            </a:r>
            <a:r>
              <a:rPr lang="ru-RU" sz="4000" dirty="0"/>
              <a:t> </a:t>
            </a:r>
          </a:p>
          <a:p>
            <a:pPr marL="0" indent="0" fontAlgn="base">
              <a:buNone/>
            </a:pP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23357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4400" dirty="0"/>
              <a:t>17. </a:t>
            </a:r>
            <a:r>
              <a:rPr lang="ru-RU" dirty="0"/>
              <a:t> </a:t>
            </a:r>
            <a:r>
              <a:rPr lang="ru-RU" sz="3600" dirty="0"/>
              <a:t>Отредактируйте предложение: исправьте лексическую ошибку, заменив неверно употреблённое слово. Запишите подобранное слово, соблюдая нормы современного русского литературного языка. </a:t>
            </a:r>
          </a:p>
          <a:p>
            <a:pPr fontAlgn="base"/>
            <a:r>
              <a:rPr lang="ru-RU" sz="4000" i="1" dirty="0"/>
              <a:t>Число</a:t>
            </a:r>
            <a:r>
              <a:rPr lang="ru-RU" sz="4000" dirty="0"/>
              <a:t> </a:t>
            </a:r>
            <a:r>
              <a:rPr lang="ru-RU" sz="4000" i="1" dirty="0"/>
              <a:t>девятиклассников, желающих поехать на осенних каникулах в Михайловское, </a:t>
            </a:r>
            <a:r>
              <a:rPr lang="ru-RU" sz="4000" i="1" dirty="0">
                <a:solidFill>
                  <a:srgbClr val="C00000"/>
                </a:solidFill>
              </a:rPr>
              <a:t>прогрессирует</a:t>
            </a:r>
            <a:r>
              <a:rPr lang="ru-RU" sz="4000" i="1" dirty="0"/>
              <a:t> с каждым днём.</a:t>
            </a:r>
            <a:r>
              <a:rPr lang="ru-RU" sz="4000" dirty="0"/>
              <a:t> </a:t>
            </a:r>
          </a:p>
          <a:p>
            <a:pPr marL="0" indent="0" fontAlgn="base">
              <a:buNone/>
            </a:pPr>
            <a:r>
              <a:rPr lang="ru-RU" sz="3600" dirty="0">
                <a:solidFill>
                  <a:srgbClr val="FF0000"/>
                </a:solidFill>
              </a:rPr>
              <a:t>Ответ: растёт, увеличивается </a:t>
            </a:r>
          </a:p>
        </p:txBody>
      </p:sp>
    </p:spTree>
    <p:extLst>
      <p:ext uri="{BB962C8B-B14F-4D97-AF65-F5344CB8AC3E}">
        <p14:creationId xmlns:p14="http://schemas.microsoft.com/office/powerpoint/2010/main" val="104214143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4400" dirty="0"/>
              <a:t>18. </a:t>
            </a:r>
            <a:r>
              <a:rPr lang="ru-RU" sz="3200" dirty="0"/>
              <a:t>Отредактируйте предложение: исправьте лексическую ошибку, заменив неверно употреблённое слово. Запишите подобранное слово, соблюдая нормы современного русского литературного языка. </a:t>
            </a:r>
          </a:p>
          <a:p>
            <a:pPr fontAlgn="base"/>
            <a:r>
              <a:rPr lang="ru-RU" sz="4000" i="1" dirty="0"/>
              <a:t>После двухмесячного посещения дома Туркиных и трепетных ухаживаний за Катенькой Старцев предоставил ей руку и сердце.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17974553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4400" dirty="0"/>
              <a:t>18. </a:t>
            </a:r>
            <a:r>
              <a:rPr lang="ru-RU" sz="3200" dirty="0"/>
              <a:t>Отредактируйте предложение: исправьте лексическую ошибку, заменив неверно употреблённое слово. Запишите подобранное слово, соблюдая нормы современного русского литературного языка. </a:t>
            </a:r>
          </a:p>
          <a:p>
            <a:pPr fontAlgn="base"/>
            <a:r>
              <a:rPr lang="ru-RU" sz="4000" i="1" dirty="0"/>
              <a:t>После двухмесячного посещения дома Туркиных и трепетных ухаживаний за Катенькой Старцев </a:t>
            </a:r>
            <a:r>
              <a:rPr lang="ru-RU" sz="4000" i="1" dirty="0">
                <a:solidFill>
                  <a:srgbClr val="C00000"/>
                </a:solidFill>
              </a:rPr>
              <a:t>предоставил</a:t>
            </a:r>
            <a:r>
              <a:rPr lang="ru-RU" sz="4000" i="1" dirty="0"/>
              <a:t> ей руку и сердце. </a:t>
            </a:r>
            <a:endParaRPr lang="ru-RU" sz="4000" dirty="0"/>
          </a:p>
          <a:p>
            <a:pPr marL="0" indent="0" fontAlgn="base">
              <a:buNone/>
            </a:pPr>
            <a:r>
              <a:rPr lang="ru-RU" sz="3600" dirty="0">
                <a:solidFill>
                  <a:srgbClr val="FF0000"/>
                </a:solidFill>
              </a:rPr>
              <a:t>Ответ: предложил </a:t>
            </a:r>
          </a:p>
        </p:txBody>
      </p:sp>
    </p:spTree>
    <p:extLst>
      <p:ext uri="{BB962C8B-B14F-4D97-AF65-F5344CB8AC3E}">
        <p14:creationId xmlns:p14="http://schemas.microsoft.com/office/powerpoint/2010/main" val="74880689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4400" dirty="0"/>
              <a:t>19.</a:t>
            </a:r>
            <a:r>
              <a:rPr lang="ru-RU" dirty="0"/>
              <a:t> </a:t>
            </a:r>
            <a:r>
              <a:rPr lang="ru-RU" sz="3600" dirty="0"/>
              <a:t>Отредактируйте предложение: исправьте лексическую ошибку, заменив неверно употреблённое слово. Запишите подобранное слово, соблюдая нормы современного русского литературного языка. </a:t>
            </a:r>
          </a:p>
          <a:p>
            <a:pPr fontAlgn="base"/>
            <a:r>
              <a:rPr lang="ru-RU" sz="4000" i="1" dirty="0"/>
              <a:t>Творчеству А. П. Чехова посвящена серия лекций, на которых были прочитаны отрывки из его творчества.</a:t>
            </a:r>
          </a:p>
          <a:p>
            <a:pPr marL="0" indent="0" fontAlgn="base">
              <a:buNone/>
            </a:pP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239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2392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Задание №6. Теория.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89046"/>
            <a:ext cx="10515600" cy="5187917"/>
          </a:xfrm>
        </p:spPr>
        <p:txBody>
          <a:bodyPr>
            <a:normAutofit lnSpcReduction="10000"/>
          </a:bodyPr>
          <a:lstStyle/>
          <a:p>
            <a:pPr fontAlgn="base"/>
            <a:r>
              <a:rPr lang="ru-RU" sz="3600" b="1" dirty="0">
                <a:solidFill>
                  <a:srgbClr val="FF0000"/>
                </a:solidFill>
              </a:rPr>
              <a:t>Нарушение лексических норм</a:t>
            </a:r>
            <a:endParaRPr lang="ru-RU" sz="3600" dirty="0">
              <a:solidFill>
                <a:srgbClr val="FF0000"/>
              </a:solidFill>
            </a:endParaRPr>
          </a:p>
          <a:p>
            <a:pPr fontAlgn="base"/>
            <a:r>
              <a:rPr lang="ru-RU" sz="3600" b="1" dirty="0">
                <a:solidFill>
                  <a:srgbClr val="FF0000"/>
                </a:solidFill>
              </a:rPr>
              <a:t>Лексические нормы</a:t>
            </a:r>
            <a:r>
              <a:rPr lang="ru-RU" sz="3600" dirty="0"/>
              <a:t> (или нормы словоупотребления) – это нормы, определяющие правильность выбора слова из ряда единиц, близких ему по значению или по форме, а также употребление его в тех значениях, которые оно имеет в литературном языке. </a:t>
            </a:r>
          </a:p>
          <a:p>
            <a:pPr algn="ctr" fontAlgn="base"/>
            <a:r>
              <a:rPr lang="ru-RU" sz="3600" i="1" dirty="0">
                <a:solidFill>
                  <a:srgbClr val="FF0000"/>
                </a:solidFill>
              </a:rPr>
              <a:t>Типы ошибок представлены в таблице</a:t>
            </a:r>
            <a:r>
              <a:rPr lang="ru-RU" sz="3600" dirty="0"/>
              <a:t>:  </a:t>
            </a:r>
          </a:p>
          <a:p>
            <a:pPr marL="0" indent="0" fontAlgn="base">
              <a:buNone/>
            </a:pPr>
            <a:br>
              <a:rPr lang="ru-RU" dirty="0"/>
            </a:br>
            <a:endParaRPr lang="ru-RU" dirty="0"/>
          </a:p>
          <a:p>
            <a:pPr marL="0" indent="0">
              <a:buNone/>
            </a:pPr>
            <a:r>
              <a:rPr lang="ru-RU" b="1" dirty="0"/>
              <a:t> 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780697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4400" dirty="0"/>
              <a:t>19.</a:t>
            </a:r>
            <a:r>
              <a:rPr lang="ru-RU" dirty="0"/>
              <a:t> </a:t>
            </a:r>
            <a:r>
              <a:rPr lang="ru-RU" sz="3600" dirty="0"/>
              <a:t>Отредактируйте предложение: исправьте лексическую ошибку, заменив неверно употреблённое слово. Запишите подобранное слово, соблюдая нормы современного русского литературного языка. </a:t>
            </a:r>
          </a:p>
          <a:p>
            <a:pPr fontAlgn="base"/>
            <a:r>
              <a:rPr lang="ru-RU" sz="4000" i="1" dirty="0"/>
              <a:t>Творчеству А. П. Чехова посвящена серия лекций, на которых были прочитаны отрывки из его </a:t>
            </a:r>
            <a:r>
              <a:rPr lang="ru-RU" sz="4000" i="1" dirty="0">
                <a:solidFill>
                  <a:srgbClr val="C00000"/>
                </a:solidFill>
              </a:rPr>
              <a:t>творчества</a:t>
            </a:r>
            <a:r>
              <a:rPr lang="ru-RU" sz="4000" i="1" dirty="0"/>
              <a:t>.</a:t>
            </a:r>
          </a:p>
          <a:p>
            <a:pPr marL="0" indent="0" fontAlgn="base">
              <a:buNone/>
            </a:pPr>
            <a:r>
              <a:rPr lang="ru-RU" sz="3600" dirty="0">
                <a:solidFill>
                  <a:srgbClr val="FF0000"/>
                </a:solidFill>
              </a:rPr>
              <a:t> Ответ: произведений, текстов </a:t>
            </a:r>
          </a:p>
        </p:txBody>
      </p:sp>
    </p:spTree>
    <p:extLst>
      <p:ext uri="{BB962C8B-B14F-4D97-AF65-F5344CB8AC3E}">
        <p14:creationId xmlns:p14="http://schemas.microsoft.com/office/powerpoint/2010/main" val="274288410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3600" dirty="0"/>
              <a:t>20. Отредактируйте предложение: исправьте лексическую ошибку, заменив неверно употреблённое слово. Запишите подобранное слово, соблюдая нормы современного русского литературного языка. </a:t>
            </a:r>
          </a:p>
          <a:p>
            <a:pPr fontAlgn="base"/>
            <a:r>
              <a:rPr lang="ru-RU" sz="4000" i="1" dirty="0"/>
              <a:t>Жители маленькой иркутской деревушки ещё долго будут вспоминать эту студёную стужу, когда от холода трескались стволы деревьев.</a:t>
            </a:r>
            <a:endParaRPr lang="ru-RU" sz="4000" dirty="0"/>
          </a:p>
          <a:p>
            <a:pPr marL="0" indent="0" fontAlgn="base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50549965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Практика.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3600" dirty="0"/>
              <a:t>20. Отредактируйте предложение: исправьте лексическую ошибку, заменив неверно употреблённое слово. Запишите подобранное слово, соблюдая нормы современного русского литературного языка. </a:t>
            </a:r>
          </a:p>
          <a:p>
            <a:pPr fontAlgn="base"/>
            <a:r>
              <a:rPr lang="ru-RU" sz="4000" i="1" dirty="0"/>
              <a:t>Жители маленькой иркутской деревушки ещё долго будут вспоминать эту </a:t>
            </a:r>
            <a:r>
              <a:rPr lang="ru-RU" sz="4000" i="1" dirty="0">
                <a:solidFill>
                  <a:srgbClr val="C00000"/>
                </a:solidFill>
              </a:rPr>
              <a:t>студёную</a:t>
            </a:r>
            <a:r>
              <a:rPr lang="ru-RU" sz="4000" i="1" dirty="0"/>
              <a:t> стужу, когда от холода трескались стволы деревьев.</a:t>
            </a:r>
            <a:endParaRPr lang="ru-RU" sz="3600" dirty="0"/>
          </a:p>
          <a:p>
            <a:pPr marL="0" indent="0" fontAlgn="base">
              <a:buNone/>
            </a:pPr>
            <a:r>
              <a:rPr lang="ru-RU" sz="3600" dirty="0">
                <a:solidFill>
                  <a:srgbClr val="FF0000"/>
                </a:solidFill>
              </a:rPr>
              <a:t>Ответ: сильную/ужасную </a:t>
            </a:r>
          </a:p>
        </p:txBody>
      </p:sp>
    </p:spTree>
    <p:extLst>
      <p:ext uri="{BB962C8B-B14F-4D97-AF65-F5344CB8AC3E}">
        <p14:creationId xmlns:p14="http://schemas.microsoft.com/office/powerpoint/2010/main" val="16554738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Теория.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89046"/>
            <a:ext cx="10515600" cy="5187917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endParaRPr lang="ru-RU" dirty="0"/>
          </a:p>
          <a:p>
            <a:pPr marL="0" indent="0" fontAlgn="base">
              <a:buNone/>
            </a:pPr>
            <a:br>
              <a:rPr lang="ru-RU" dirty="0"/>
            </a:br>
            <a:endParaRPr lang="ru-RU" dirty="0"/>
          </a:p>
          <a:p>
            <a:pPr marL="0" indent="0">
              <a:buNone/>
            </a:pPr>
            <a:r>
              <a:rPr lang="ru-RU" b="1" dirty="0"/>
              <a:t> 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1925BDE2-0F33-4751-B402-E403714DF9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9007939"/>
              </p:ext>
            </p:extLst>
          </p:nvPr>
        </p:nvGraphicFramePr>
        <p:xfrm>
          <a:off x="838200" y="681037"/>
          <a:ext cx="10515600" cy="62412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2771">
                  <a:extLst>
                    <a:ext uri="{9D8B030D-6E8A-4147-A177-3AD203B41FA5}">
                      <a16:colId xmlns:a16="http://schemas.microsoft.com/office/drawing/2014/main" val="2471887128"/>
                    </a:ext>
                  </a:extLst>
                </a:gridCol>
                <a:gridCol w="4693298">
                  <a:extLst>
                    <a:ext uri="{9D8B030D-6E8A-4147-A177-3AD203B41FA5}">
                      <a16:colId xmlns:a16="http://schemas.microsoft.com/office/drawing/2014/main" val="3323607828"/>
                    </a:ext>
                  </a:extLst>
                </a:gridCol>
                <a:gridCol w="5419531">
                  <a:extLst>
                    <a:ext uri="{9D8B030D-6E8A-4147-A177-3AD203B41FA5}">
                      <a16:colId xmlns:a16="http://schemas.microsoft.com/office/drawing/2014/main" val="2724224385"/>
                    </a:ext>
                  </a:extLst>
                </a:gridCol>
              </a:tblGrid>
              <a:tr h="277606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№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>
                          <a:effectLst/>
                        </a:rPr>
                        <a:t>ОШИБКИ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 dirty="0">
                          <a:effectLst/>
                        </a:rPr>
                        <a:t>ПРИМЕРЫ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0040194"/>
                  </a:ext>
                </a:extLst>
              </a:tr>
              <a:tr h="572579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>
                          <a:effectLst/>
                        </a:rPr>
                        <a:t>1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>
                          <a:effectLst/>
                        </a:rPr>
                        <a:t>Употребление слова в несвойственном ему значении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 dirty="0">
                          <a:effectLst/>
                        </a:rPr>
                        <a:t>Мы были </a:t>
                      </a:r>
                      <a:r>
                        <a:rPr lang="ru-RU" sz="1600" spc="15" dirty="0">
                          <a:solidFill>
                            <a:srgbClr val="C00000"/>
                          </a:solidFill>
                          <a:effectLst/>
                        </a:rPr>
                        <a:t>шокированы</a:t>
                      </a:r>
                      <a:r>
                        <a:rPr lang="ru-RU" sz="1600" spc="15" dirty="0">
                          <a:effectLst/>
                        </a:rPr>
                        <a:t> прекрасной игрой актеров.</a:t>
                      </a:r>
                      <a:r>
                        <a:rPr lang="ru-RU" sz="1600" dirty="0">
                          <a:effectLst/>
                        </a:rPr>
                        <a:t> </a:t>
                      </a:r>
                      <a:r>
                        <a:rPr lang="ru-RU" sz="1600" spc="15" dirty="0">
                          <a:effectLst/>
                        </a:rPr>
                        <a:t>Мысль развивается на </a:t>
                      </a:r>
                      <a:r>
                        <a:rPr lang="ru-RU" sz="1600" spc="15" dirty="0">
                          <a:solidFill>
                            <a:srgbClr val="C00000"/>
                          </a:solidFill>
                          <a:effectLst/>
                        </a:rPr>
                        <a:t>продолжении всего текста</a:t>
                      </a:r>
                      <a:r>
                        <a:rPr lang="ru-RU" sz="1600" spc="15" dirty="0">
                          <a:effectLst/>
                        </a:rPr>
                        <a:t>.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5010090"/>
                  </a:ext>
                </a:extLst>
              </a:tr>
              <a:tr h="867552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>
                          <a:effectLst/>
                        </a:rPr>
                        <a:t>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 dirty="0">
                          <a:effectLst/>
                        </a:rPr>
                        <a:t>Неразличение оттенков значения, вносимых в слово приставкой и суффиксом (проверяется в зад. 5)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 dirty="0">
                          <a:effectLst/>
                        </a:rPr>
                        <a:t>Моё отношение к этой проблеме не </a:t>
                      </a:r>
                      <a:r>
                        <a:rPr lang="ru-RU" sz="1600" spc="15" dirty="0">
                          <a:solidFill>
                            <a:srgbClr val="C00000"/>
                          </a:solidFill>
                          <a:effectLst/>
                        </a:rPr>
                        <a:t>поменялось</a:t>
                      </a:r>
                      <a:r>
                        <a:rPr lang="ru-RU" sz="1600" spc="15" dirty="0">
                          <a:effectLst/>
                        </a:rPr>
                        <a:t>.</a:t>
                      </a:r>
                      <a:br>
                        <a:rPr lang="ru-RU" sz="1600" spc="15" dirty="0">
                          <a:effectLst/>
                        </a:rPr>
                      </a:br>
                      <a:r>
                        <a:rPr lang="ru-RU" sz="1600" spc="15" dirty="0">
                          <a:effectLst/>
                        </a:rPr>
                        <a:t>Были приняты </a:t>
                      </a:r>
                      <a:r>
                        <a:rPr lang="ru-RU" sz="1600" spc="15" dirty="0">
                          <a:solidFill>
                            <a:srgbClr val="C00000"/>
                          </a:solidFill>
                          <a:effectLst/>
                        </a:rPr>
                        <a:t>эффектные</a:t>
                      </a:r>
                      <a:r>
                        <a:rPr lang="ru-RU" sz="1600" spc="15" dirty="0">
                          <a:effectLst/>
                        </a:rPr>
                        <a:t> меры.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0649532"/>
                  </a:ext>
                </a:extLst>
              </a:tr>
              <a:tr h="277606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>
                          <a:effectLst/>
                        </a:rPr>
                        <a:t>3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>
                          <a:effectLst/>
                        </a:rPr>
                        <a:t>Неразличение синонимичных слов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 </a:t>
                      </a: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</a:rPr>
                        <a:t>конечном предложении </a:t>
                      </a:r>
                      <a:r>
                        <a:rPr lang="ru-RU" sz="1600" dirty="0">
                          <a:effectLst/>
                        </a:rPr>
                        <a:t>автор применяет градацию.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54006772"/>
                  </a:ext>
                </a:extLst>
              </a:tr>
              <a:tr h="572579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>
                          <a:effectLst/>
                        </a:rPr>
                        <a:t>4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 dirty="0">
                          <a:effectLst/>
                        </a:rPr>
                        <a:t>Употребление слов иной стилевой окраски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 dirty="0">
                          <a:effectLst/>
                        </a:rPr>
                        <a:t>Автор, обращаясь к этой проблеме, пытается направить людей </a:t>
                      </a:r>
                      <a:r>
                        <a:rPr lang="ru-RU" sz="1600" spc="15" dirty="0">
                          <a:solidFill>
                            <a:srgbClr val="C00000"/>
                          </a:solidFill>
                          <a:effectLst/>
                        </a:rPr>
                        <a:t>немного в другую колею</a:t>
                      </a:r>
                      <a:r>
                        <a:rPr lang="ru-RU" sz="1600" spc="15" dirty="0">
                          <a:effectLst/>
                        </a:rPr>
                        <a:t>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540129"/>
                  </a:ext>
                </a:extLst>
              </a:tr>
              <a:tr h="572579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>
                          <a:effectLst/>
                        </a:rPr>
                        <a:t>5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 dirty="0">
                          <a:effectLst/>
                        </a:rPr>
                        <a:t>Неуместное употребление эмоционально  окрашенных слов и фразеологизмов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 dirty="0">
                          <a:effectLst/>
                        </a:rPr>
                        <a:t>Астафьев </a:t>
                      </a:r>
                      <a:r>
                        <a:rPr lang="ru-RU" sz="1600" spc="15" dirty="0">
                          <a:solidFill>
                            <a:srgbClr val="C00000"/>
                          </a:solidFill>
                          <a:effectLst/>
                        </a:rPr>
                        <a:t>то и дело прибегает </a:t>
                      </a:r>
                      <a:r>
                        <a:rPr lang="ru-RU" sz="1600" spc="15" dirty="0">
                          <a:effectLst/>
                        </a:rPr>
                        <a:t>к употреблению метафор и олицетворений.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92202813"/>
                  </a:ext>
                </a:extLst>
              </a:tr>
              <a:tr h="277606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>
                          <a:effectLst/>
                        </a:rPr>
                        <a:t>6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 dirty="0">
                          <a:effectLst/>
                        </a:rPr>
                        <a:t>Неоправданное употребление просторечных слов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 dirty="0">
                          <a:effectLst/>
                        </a:rPr>
                        <a:t>Таким людям всегда удается </a:t>
                      </a:r>
                      <a:r>
                        <a:rPr lang="ru-RU" sz="1600" spc="15" dirty="0">
                          <a:solidFill>
                            <a:srgbClr val="C00000"/>
                          </a:solidFill>
                          <a:effectLst/>
                        </a:rPr>
                        <a:t>объегорить</a:t>
                      </a:r>
                      <a:r>
                        <a:rPr lang="ru-RU" sz="1600" spc="15" dirty="0">
                          <a:effectLst/>
                        </a:rPr>
                        <a:t> других.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61586780"/>
                  </a:ext>
                </a:extLst>
              </a:tr>
              <a:tr h="277606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>
                          <a:effectLst/>
                        </a:rPr>
                        <a:t>7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>
                          <a:effectLst/>
                        </a:rPr>
                        <a:t>Нарушение лексической сочетаемости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 dirty="0">
                          <a:effectLst/>
                        </a:rPr>
                        <a:t>Автор </a:t>
                      </a:r>
                      <a:r>
                        <a:rPr lang="ru-RU" sz="1600" spc="15" dirty="0">
                          <a:solidFill>
                            <a:srgbClr val="C00000"/>
                          </a:solidFill>
                          <a:effectLst/>
                        </a:rPr>
                        <a:t>увеличивает впечатление</a:t>
                      </a:r>
                      <a:r>
                        <a:rPr lang="ru-RU" sz="1600" spc="15" dirty="0">
                          <a:effectLst/>
                        </a:rPr>
                        <a:t>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96801725"/>
                  </a:ext>
                </a:extLst>
              </a:tr>
              <a:tr h="277606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>
                          <a:effectLst/>
                        </a:rPr>
                        <a:t>8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 dirty="0">
                          <a:effectLst/>
                        </a:rPr>
                        <a:t>Употребление лишних слов, в том числе </a:t>
                      </a:r>
                      <a:r>
                        <a:rPr lang="ru-RU" sz="1600" i="1" spc="15" dirty="0">
                          <a:solidFill>
                            <a:srgbClr val="FF0000"/>
                          </a:solidFill>
                          <a:effectLst/>
                        </a:rPr>
                        <a:t>плеоназм</a:t>
                      </a:r>
                      <a:endParaRPr lang="ru-RU" sz="1600" i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 dirty="0">
                          <a:solidFill>
                            <a:srgbClr val="C00000"/>
                          </a:solidFill>
                          <a:effectLst/>
                        </a:rPr>
                        <a:t>Молодой юноша</a:t>
                      </a:r>
                      <a:r>
                        <a:rPr lang="ru-RU" sz="1600" spc="15" dirty="0">
                          <a:effectLst/>
                        </a:rPr>
                        <a:t>, </a:t>
                      </a:r>
                      <a:r>
                        <a:rPr lang="ru-RU" sz="1600" spc="15" dirty="0">
                          <a:solidFill>
                            <a:srgbClr val="C00000"/>
                          </a:solidFill>
                          <a:effectLst/>
                        </a:rPr>
                        <a:t>очень прекрасный</a:t>
                      </a:r>
                      <a:r>
                        <a:rPr lang="ru-RU" sz="1600" spc="15" dirty="0">
                          <a:effectLst/>
                        </a:rPr>
                        <a:t>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13534993"/>
                  </a:ext>
                </a:extLst>
              </a:tr>
              <a:tr h="572579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>
                          <a:effectLst/>
                        </a:rPr>
                        <a:t>9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 dirty="0">
                          <a:effectLst/>
                        </a:rPr>
                        <a:t>Употребление однокоренных слов в близком контексте (</a:t>
                      </a:r>
                      <a:r>
                        <a:rPr lang="ru-RU" sz="1600" i="1" spc="15" dirty="0">
                          <a:solidFill>
                            <a:srgbClr val="FF0000"/>
                          </a:solidFill>
                          <a:effectLst/>
                        </a:rPr>
                        <a:t>тавтология</a:t>
                      </a:r>
                      <a:r>
                        <a:rPr lang="ru-RU" sz="1600" spc="15" dirty="0">
                          <a:effectLst/>
                        </a:rPr>
                        <a:t>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 dirty="0">
                          <a:effectLst/>
                        </a:rPr>
                        <a:t>В этом </a:t>
                      </a:r>
                      <a:r>
                        <a:rPr lang="ru-RU" sz="1600" spc="15" dirty="0">
                          <a:solidFill>
                            <a:srgbClr val="C00000"/>
                          </a:solidFill>
                          <a:effectLst/>
                        </a:rPr>
                        <a:t>рассказе рассказывается</a:t>
                      </a:r>
                      <a:r>
                        <a:rPr lang="ru-RU" sz="1600" spc="15" dirty="0">
                          <a:effectLst/>
                        </a:rPr>
                        <a:t> о реальных событиях.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8532232"/>
                  </a:ext>
                </a:extLst>
              </a:tr>
              <a:tr h="827833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>
                          <a:effectLst/>
                        </a:rPr>
                        <a:t>10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 dirty="0">
                          <a:effectLst/>
                        </a:rPr>
                        <a:t>Неоправданное повторение слова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 dirty="0">
                          <a:solidFill>
                            <a:srgbClr val="C00000"/>
                          </a:solidFill>
                          <a:effectLst/>
                        </a:rPr>
                        <a:t>Герой </a:t>
                      </a:r>
                      <a:r>
                        <a:rPr lang="ru-RU" sz="1600" spc="15" dirty="0">
                          <a:effectLst/>
                        </a:rPr>
                        <a:t>рассказа не задумывается над своим поступком. </a:t>
                      </a:r>
                      <a:r>
                        <a:rPr lang="ru-RU" sz="1600" spc="15" dirty="0">
                          <a:solidFill>
                            <a:srgbClr val="C00000"/>
                          </a:solidFill>
                          <a:effectLst/>
                        </a:rPr>
                        <a:t>Герой</a:t>
                      </a:r>
                      <a:r>
                        <a:rPr lang="ru-RU" sz="1600" spc="15" dirty="0">
                          <a:effectLst/>
                        </a:rPr>
                        <a:t> даже не понимает всей глубины содеянного.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16416454"/>
                  </a:ext>
                </a:extLst>
              </a:tr>
              <a:tr h="867552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>
                          <a:effectLst/>
                        </a:rPr>
                        <a:t>11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>
                          <a:effectLst/>
                        </a:rPr>
                        <a:t>Бедность и однообразие синтаксических конструкций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5" dirty="0">
                          <a:solidFill>
                            <a:srgbClr val="C00000"/>
                          </a:solidFill>
                          <a:effectLst/>
                        </a:rPr>
                        <a:t>Когда писатель пришел в редакцию</a:t>
                      </a:r>
                      <a:r>
                        <a:rPr lang="ru-RU" sz="1600" spc="15" dirty="0">
                          <a:effectLst/>
                        </a:rPr>
                        <a:t>, его принял главный редактор. </a:t>
                      </a:r>
                      <a:r>
                        <a:rPr lang="ru-RU" sz="1600" spc="15" dirty="0">
                          <a:solidFill>
                            <a:srgbClr val="C00000"/>
                          </a:solidFill>
                          <a:effectLst/>
                        </a:rPr>
                        <a:t>Когда они поговорили</a:t>
                      </a:r>
                      <a:r>
                        <a:rPr lang="ru-RU" sz="1600" spc="15" dirty="0">
                          <a:effectLst/>
                        </a:rPr>
                        <a:t>, </a:t>
                      </a:r>
                      <a:r>
                        <a:rPr lang="ru-RU" sz="1600" spc="15" dirty="0">
                          <a:solidFill>
                            <a:schemeClr val="accent2"/>
                          </a:solidFill>
                          <a:effectLst/>
                        </a:rPr>
                        <a:t>писатель отправился в гостиницу.</a:t>
                      </a:r>
                      <a:endParaRPr lang="ru-RU" sz="1600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914017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27174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Теория.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89046"/>
            <a:ext cx="10515600" cy="5187917"/>
          </a:xfrm>
        </p:spPr>
        <p:txBody>
          <a:bodyPr>
            <a:normAutofit fontScale="70000" lnSpcReduction="20000"/>
          </a:bodyPr>
          <a:lstStyle/>
          <a:p>
            <a:pPr marL="0" indent="0" fontAlgn="base">
              <a:buNone/>
            </a:pPr>
            <a:r>
              <a:rPr lang="ru-RU" sz="4100" b="1" i="1" dirty="0">
                <a:solidFill>
                  <a:srgbClr val="FF0000"/>
                </a:solidFill>
              </a:rPr>
              <a:t>Нарушение лексической сочетаемости слов.  </a:t>
            </a:r>
          </a:p>
          <a:p>
            <a:pPr marL="0" indent="0" fontAlgn="base">
              <a:buNone/>
            </a:pPr>
            <a:endParaRPr lang="ru-RU" sz="4100" dirty="0"/>
          </a:p>
          <a:p>
            <a:pPr marL="0" indent="0" fontAlgn="base">
              <a:buNone/>
            </a:pPr>
            <a:r>
              <a:rPr lang="ru-RU" sz="4100" b="1" dirty="0"/>
              <a:t>Лексическая сочетаемость</a:t>
            </a:r>
            <a:r>
              <a:rPr lang="ru-RU" sz="4100" dirty="0"/>
              <a:t> – это </a:t>
            </a:r>
            <a:r>
              <a:rPr lang="ru-RU" sz="4100" b="1" i="1" dirty="0"/>
              <a:t>способность слов соединяться друг с другом</a:t>
            </a:r>
            <a:r>
              <a:rPr lang="ru-RU" sz="4100" dirty="0"/>
              <a:t>. Если не учитывать значение слов, может возникнуть лексическая </a:t>
            </a:r>
            <a:r>
              <a:rPr lang="ru-RU" sz="4100" dirty="0" err="1"/>
              <a:t>несочетаемость</a:t>
            </a:r>
            <a:r>
              <a:rPr lang="ru-RU" sz="4100" dirty="0"/>
              <a:t>. </a:t>
            </a:r>
          </a:p>
          <a:p>
            <a:pPr marL="0" indent="0" fontAlgn="base">
              <a:buNone/>
            </a:pPr>
            <a:r>
              <a:rPr lang="ru-RU" sz="4100" dirty="0"/>
              <a:t>Например, слова могут не сочетаться из-за их лексической несовместимости:</a:t>
            </a:r>
          </a:p>
          <a:p>
            <a:pPr marL="0" indent="0" fontAlgn="base">
              <a:buNone/>
            </a:pPr>
            <a:r>
              <a:rPr lang="ru-RU" sz="4100" i="1" dirty="0">
                <a:solidFill>
                  <a:schemeClr val="accent1"/>
                </a:solidFill>
              </a:rPr>
              <a:t>облокотиться спиной, </a:t>
            </a:r>
          </a:p>
          <a:p>
            <a:pPr marL="0" indent="0" fontAlgn="base">
              <a:buNone/>
            </a:pPr>
            <a:r>
              <a:rPr lang="ru-RU" sz="4100" i="1" dirty="0">
                <a:solidFill>
                  <a:schemeClr val="accent1"/>
                </a:solidFill>
              </a:rPr>
              <a:t>потерпеть победу, </a:t>
            </a:r>
          </a:p>
          <a:p>
            <a:pPr marL="0" indent="0" fontAlgn="base">
              <a:buNone/>
            </a:pPr>
            <a:r>
              <a:rPr lang="ru-RU" sz="4100" i="1" dirty="0">
                <a:solidFill>
                  <a:schemeClr val="accent1"/>
                </a:solidFill>
              </a:rPr>
              <a:t>состоялось вооружённое столкновение </a:t>
            </a:r>
            <a:r>
              <a:rPr lang="ru-RU" sz="4100" i="1" dirty="0"/>
              <a:t>и т.д.</a:t>
            </a:r>
            <a:endParaRPr lang="ru-RU" sz="4100" dirty="0"/>
          </a:p>
          <a:p>
            <a:pPr marL="0" indent="0" fontAlgn="base">
              <a:buNone/>
            </a:pPr>
            <a:endParaRPr lang="ru-RU" dirty="0"/>
          </a:p>
          <a:p>
            <a:pPr marL="0" indent="0" fontAlgn="base">
              <a:buNone/>
            </a:pPr>
            <a:br>
              <a:rPr lang="ru-RU" dirty="0"/>
            </a:br>
            <a:endParaRPr lang="ru-RU" dirty="0"/>
          </a:p>
          <a:p>
            <a:pPr marL="0" indent="0">
              <a:buNone/>
            </a:pPr>
            <a:r>
              <a:rPr lang="ru-RU" b="1" dirty="0"/>
              <a:t> 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0851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Теория.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algn="ctr" fontAlgn="base">
              <a:buNone/>
            </a:pPr>
            <a:endParaRPr lang="ru-RU" sz="1050" b="1" i="1" dirty="0">
              <a:solidFill>
                <a:srgbClr val="FF0000"/>
              </a:solidFill>
            </a:endParaRPr>
          </a:p>
          <a:p>
            <a:pPr fontAlgn="base"/>
            <a:r>
              <a:rPr lang="ru-RU" b="1" u="sng" dirty="0">
                <a:hlinkClick r:id="rId2" tooltip="К меню"/>
              </a:rPr>
              <a:t>↑</a:t>
            </a:r>
            <a:r>
              <a:rPr lang="ru-RU" b="1" dirty="0"/>
              <a:t> </a:t>
            </a:r>
            <a:r>
              <a:rPr lang="ru-RU" b="1" dirty="0">
                <a:solidFill>
                  <a:schemeClr val="accent1"/>
                </a:solidFill>
              </a:rPr>
              <a:t>Употребление фразеологизмов. Ошибки.</a:t>
            </a:r>
            <a:endParaRPr lang="ru-RU" dirty="0">
              <a:solidFill>
                <a:schemeClr val="accent1"/>
              </a:solidFill>
            </a:endParaRPr>
          </a:p>
          <a:p>
            <a:pPr marL="0" indent="0" fontAlgn="base">
              <a:buNone/>
            </a:pPr>
            <a:r>
              <a:rPr lang="ru-RU" b="1" dirty="0">
                <a:solidFill>
                  <a:srgbClr val="C00000"/>
                </a:solidFill>
              </a:rPr>
              <a:t>Фразеологизм</a:t>
            </a:r>
            <a:r>
              <a:rPr lang="ru-RU" dirty="0"/>
              <a:t> – лексически неделимое, устойчивое словосочетание (</a:t>
            </a:r>
            <a:r>
              <a:rPr lang="ru-RU" i="1" dirty="0">
                <a:solidFill>
                  <a:schemeClr val="accent1"/>
                </a:solidFill>
              </a:rPr>
              <a:t>манна небесная, зарубить на носу</a:t>
            </a:r>
            <a:r>
              <a:rPr lang="ru-RU" dirty="0"/>
              <a:t>).</a:t>
            </a:r>
            <a:br>
              <a:rPr lang="ru-RU" dirty="0"/>
            </a:br>
            <a:endParaRPr lang="ru-RU" dirty="0"/>
          </a:p>
          <a:p>
            <a:pPr marL="0" indent="0" fontAlgn="base">
              <a:buNone/>
            </a:pPr>
            <a:r>
              <a:rPr lang="ru-RU" b="1" dirty="0">
                <a:solidFill>
                  <a:srgbClr val="C00000"/>
                </a:solidFill>
              </a:rPr>
              <a:t>Типичными ошибками в использовании фразеологизмов являются:</a:t>
            </a:r>
            <a:endParaRPr lang="ru-RU" dirty="0">
              <a:solidFill>
                <a:srgbClr val="C00000"/>
              </a:solidFill>
            </a:endParaRPr>
          </a:p>
          <a:p>
            <a:pPr lvl="0" fontAlgn="base"/>
            <a:r>
              <a:rPr lang="ru-RU" dirty="0">
                <a:solidFill>
                  <a:srgbClr val="C00000"/>
                </a:solidFill>
              </a:rPr>
              <a:t>сокращение выражения </a:t>
            </a:r>
            <a:r>
              <a:rPr lang="ru-RU" dirty="0"/>
              <a:t>«И яйца не стоит» вместо «И яйца выеденного не стоит»)</a:t>
            </a:r>
          </a:p>
          <a:p>
            <a:pPr lvl="0" fontAlgn="base"/>
            <a:r>
              <a:rPr lang="ru-RU" dirty="0">
                <a:solidFill>
                  <a:srgbClr val="C00000"/>
                </a:solidFill>
              </a:rPr>
              <a:t>замена слова </a:t>
            </a:r>
            <a:r>
              <a:rPr lang="ru-RU" dirty="0"/>
              <a:t>(«львиная часть» вместо «львиная доля»)</a:t>
            </a:r>
          </a:p>
          <a:p>
            <a:pPr lvl="0" fontAlgn="base"/>
            <a:r>
              <a:rPr lang="ru-RU" dirty="0">
                <a:solidFill>
                  <a:srgbClr val="C00000"/>
                </a:solidFill>
              </a:rPr>
              <a:t>совмещение двух оборотов </a:t>
            </a:r>
            <a:r>
              <a:rPr lang="ru-RU" dirty="0"/>
              <a:t>(«играет большое значение» вместо «играет роль» или «имеет большое значение»)</a:t>
            </a:r>
          </a:p>
          <a:p>
            <a:pPr marL="0" indent="0" fontAlgn="base">
              <a:buNone/>
            </a:pPr>
            <a:endParaRPr lang="ru-RU" dirty="0"/>
          </a:p>
          <a:p>
            <a:pPr marL="0" indent="0" fontAlgn="base">
              <a:buNone/>
            </a:pPr>
            <a:endParaRPr lang="ru-RU" dirty="0"/>
          </a:p>
          <a:p>
            <a:pPr marL="0" indent="0" fontAlgn="base">
              <a:buNone/>
            </a:pPr>
            <a:br>
              <a:rPr lang="ru-RU" dirty="0"/>
            </a:br>
            <a:endParaRPr lang="ru-RU" dirty="0"/>
          </a:p>
          <a:p>
            <a:pPr marL="0" indent="0">
              <a:buNone/>
            </a:pPr>
            <a:r>
              <a:rPr lang="ru-RU" b="1" dirty="0"/>
              <a:t> 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49347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8D09-7D7A-4D97-9525-254737BA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952"/>
            <a:ext cx="10515600" cy="51308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Задание №6. Теория.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4C8AF-70BB-411C-8C33-07DD1BB4F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8"/>
            <a:ext cx="10515600" cy="5495925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2000" b="1" u="sng" dirty="0">
                <a:hlinkClick r:id="rId2" tooltip="К меню"/>
              </a:rPr>
              <a:t>↑</a:t>
            </a:r>
            <a:r>
              <a:rPr lang="ru-RU" sz="2000" b="1" dirty="0"/>
              <a:t> </a:t>
            </a:r>
            <a:r>
              <a:rPr lang="ru-RU" sz="2000" b="1" dirty="0">
                <a:solidFill>
                  <a:srgbClr val="C00000"/>
                </a:solidFill>
              </a:rPr>
              <a:t>Употребление паронимов</a:t>
            </a:r>
            <a:br>
              <a:rPr lang="ru-RU" sz="2000" dirty="0"/>
            </a:br>
            <a:r>
              <a:rPr lang="ru-RU" sz="2000" b="1" dirty="0">
                <a:solidFill>
                  <a:srgbClr val="C00000"/>
                </a:solidFill>
              </a:rPr>
              <a:t>Паронимы</a:t>
            </a:r>
            <a:r>
              <a:rPr lang="ru-RU" sz="2000" dirty="0"/>
              <a:t> – слова, сходные по звучанию, но не совпадающие по значению (</a:t>
            </a:r>
            <a:r>
              <a:rPr lang="ru-RU" sz="2000" i="1" dirty="0">
                <a:solidFill>
                  <a:schemeClr val="accent1"/>
                </a:solidFill>
              </a:rPr>
              <a:t>длинный и длительный, горный и гористый, водный и водяной, эффектный и эффективный</a:t>
            </a:r>
            <a:r>
              <a:rPr lang="ru-RU" sz="2000" dirty="0"/>
              <a:t>)</a:t>
            </a:r>
            <a:br>
              <a:rPr lang="ru-RU" sz="2000" dirty="0"/>
            </a:br>
            <a:r>
              <a:rPr lang="ru-RU" sz="2000" dirty="0"/>
              <a:t>Правильному употреблению паронимов посвящено </a:t>
            </a:r>
            <a:r>
              <a:rPr lang="ru-RU" sz="2000" u="sng" dirty="0">
                <a:hlinkClick r:id="rId3"/>
              </a:rPr>
              <a:t>задание 5 ЕГЭ</a:t>
            </a:r>
            <a:r>
              <a:rPr lang="ru-RU" sz="2000" dirty="0"/>
              <a:t> по русскому языку.</a:t>
            </a:r>
            <a:br>
              <a:rPr lang="ru-RU" sz="2000" dirty="0"/>
            </a:br>
            <a:endParaRPr lang="ru-RU" sz="2000" dirty="0"/>
          </a:p>
          <a:p>
            <a:pPr marL="0" indent="0" fontAlgn="base">
              <a:buNone/>
            </a:pPr>
            <a:r>
              <a:rPr lang="ru-RU" sz="2000" b="1" u="sng" dirty="0">
                <a:hlinkClick r:id="rId4" tooltip="К меню"/>
              </a:rPr>
              <a:t>↑</a:t>
            </a:r>
            <a:r>
              <a:rPr lang="ru-RU" sz="2000" b="1" dirty="0"/>
              <a:t> </a:t>
            </a:r>
            <a:r>
              <a:rPr lang="ru-RU" sz="2000" b="1" dirty="0">
                <a:solidFill>
                  <a:srgbClr val="C00000"/>
                </a:solidFill>
              </a:rPr>
              <a:t>Плеоназм. Употребление лишних слов.</a:t>
            </a:r>
            <a:endParaRPr lang="ru-RU" sz="2000" dirty="0">
              <a:solidFill>
                <a:srgbClr val="C00000"/>
              </a:solidFill>
            </a:endParaRPr>
          </a:p>
          <a:p>
            <a:pPr marL="0" indent="0" fontAlgn="base">
              <a:buNone/>
            </a:pPr>
            <a:r>
              <a:rPr lang="ru-RU" sz="2000" b="1" dirty="0">
                <a:solidFill>
                  <a:srgbClr val="C00000"/>
                </a:solidFill>
              </a:rPr>
              <a:t>Плеоназмы</a:t>
            </a:r>
            <a:r>
              <a:rPr lang="ru-RU" sz="2000" dirty="0"/>
              <a:t> – словосочетания, в которых одно из двух слов является лишним, потому что его значение совпадает со значением другого, рядом стоящего слова. (</a:t>
            </a:r>
            <a:r>
              <a:rPr lang="ru-RU" sz="2000" i="1" dirty="0">
                <a:solidFill>
                  <a:schemeClr val="accent1"/>
                </a:solidFill>
              </a:rPr>
              <a:t>главная суть, свободная вакансия, моя автобиография, строгое табу </a:t>
            </a:r>
            <a:r>
              <a:rPr lang="ru-RU" sz="2000" i="1" dirty="0"/>
              <a:t>и другие</a:t>
            </a:r>
            <a:r>
              <a:rPr lang="ru-RU" sz="2000" dirty="0"/>
              <a:t>). </a:t>
            </a:r>
            <a:br>
              <a:rPr lang="ru-RU" sz="2000" dirty="0"/>
            </a:br>
            <a:endParaRPr lang="ru-RU" sz="2000" dirty="0"/>
          </a:p>
          <a:p>
            <a:pPr marL="0" indent="0" fontAlgn="base">
              <a:buNone/>
            </a:pPr>
            <a:r>
              <a:rPr lang="ru-RU" sz="2000" b="1" u="sng" dirty="0">
                <a:hlinkClick r:id="rId5" tooltip="К меню"/>
              </a:rPr>
              <a:t>↑</a:t>
            </a:r>
            <a:r>
              <a:rPr lang="ru-RU" sz="2000" b="1" dirty="0"/>
              <a:t> </a:t>
            </a:r>
            <a:r>
              <a:rPr lang="ru-RU" sz="2000" b="1" dirty="0">
                <a:solidFill>
                  <a:srgbClr val="C00000"/>
                </a:solidFill>
              </a:rPr>
              <a:t>Тавтология</a:t>
            </a:r>
            <a:endParaRPr lang="ru-RU" sz="2000" dirty="0">
              <a:solidFill>
                <a:srgbClr val="C00000"/>
              </a:solidFill>
            </a:endParaRPr>
          </a:p>
          <a:p>
            <a:pPr marL="0" indent="0" fontAlgn="base">
              <a:buNone/>
            </a:pPr>
            <a:r>
              <a:rPr lang="ru-RU" sz="2000" b="1" dirty="0">
                <a:solidFill>
                  <a:srgbClr val="C00000"/>
                </a:solidFill>
              </a:rPr>
              <a:t>Употребление однокоренных слов в близком контексте</a:t>
            </a:r>
            <a:r>
              <a:rPr lang="ru-RU" sz="2000" dirty="0"/>
              <a:t> (</a:t>
            </a:r>
            <a:r>
              <a:rPr lang="ru-RU" sz="2000" i="1" dirty="0">
                <a:solidFill>
                  <a:srgbClr val="C00000"/>
                </a:solidFill>
              </a:rPr>
              <a:t>тавтология</a:t>
            </a:r>
            <a:r>
              <a:rPr lang="ru-RU" sz="2000" dirty="0"/>
              <a:t>) – повторение однокоренных или одинаковых слов (</a:t>
            </a:r>
            <a:r>
              <a:rPr lang="ru-RU" sz="2000" i="1" dirty="0">
                <a:solidFill>
                  <a:schemeClr val="accent1"/>
                </a:solidFill>
              </a:rPr>
              <a:t>организовать организацию, спросить вопрос, предложить предложение</a:t>
            </a:r>
            <a:r>
              <a:rPr lang="ru-RU" sz="2000" dirty="0"/>
              <a:t>).</a:t>
            </a:r>
            <a:br>
              <a:rPr lang="ru-RU" sz="2000" dirty="0"/>
            </a:br>
            <a:r>
              <a:rPr lang="ru-RU" sz="2000" dirty="0">
                <a:solidFill>
                  <a:srgbClr val="FF0000"/>
                </a:solidFill>
              </a:rPr>
              <a:t>***</a:t>
            </a:r>
            <a:r>
              <a:rPr lang="ru-RU" sz="2000" dirty="0"/>
              <a:t>Помимо избыточности слов, к лексическим ошибкам относится и </a:t>
            </a:r>
            <a:r>
              <a:rPr lang="ru-RU" sz="2000" dirty="0">
                <a:solidFill>
                  <a:srgbClr val="C00000"/>
                </a:solidFill>
              </a:rPr>
              <a:t>недостаточность слов</a:t>
            </a:r>
            <a:r>
              <a:rPr lang="ru-RU" sz="2000" dirty="0"/>
              <a:t>, </a:t>
            </a:r>
            <a:r>
              <a:rPr lang="ru-RU" sz="2000" u="sng" dirty="0"/>
              <a:t>но в задании 6 это не проверяется</a:t>
            </a:r>
            <a:r>
              <a:rPr lang="ru-RU" sz="2000" dirty="0"/>
              <a:t>.  </a:t>
            </a:r>
            <a:r>
              <a:rPr lang="ru-RU" sz="2000" i="1" dirty="0">
                <a:solidFill>
                  <a:schemeClr val="accent1"/>
                </a:solidFill>
              </a:rPr>
              <a:t>В кабинете висели русские писатели (портреты).</a:t>
            </a:r>
            <a:br>
              <a:rPr lang="ru-RU" sz="2000" i="1" dirty="0">
                <a:solidFill>
                  <a:schemeClr val="accent1"/>
                </a:solidFill>
              </a:rPr>
            </a:br>
            <a:r>
              <a:rPr lang="ru-RU" sz="2000" i="1" dirty="0">
                <a:solidFill>
                  <a:schemeClr val="accent1"/>
                </a:solidFill>
              </a:rPr>
              <a:t>                                  В читальный зал в одежде не входить! (в верхней одежде).</a:t>
            </a:r>
            <a:br>
              <a:rPr lang="ru-RU" sz="2000" i="1" dirty="0"/>
            </a:br>
            <a:endParaRPr lang="ru-RU" sz="2000" dirty="0"/>
          </a:p>
          <a:p>
            <a:pPr marL="0" indent="0" fontAlgn="base">
              <a:buNone/>
            </a:pPr>
            <a:endParaRPr lang="ru-RU" sz="2000" dirty="0"/>
          </a:p>
          <a:p>
            <a:pPr marL="0" indent="0" fontAlgn="base">
              <a:buNone/>
            </a:pPr>
            <a:endParaRPr lang="ru-RU" sz="2000" dirty="0"/>
          </a:p>
          <a:p>
            <a:pPr marL="0" indent="0" fontAlgn="base">
              <a:buNone/>
            </a:pPr>
            <a:br>
              <a:rPr lang="ru-RU" sz="2000" dirty="0"/>
            </a:br>
            <a:endParaRPr lang="ru-RU" sz="2000" dirty="0"/>
          </a:p>
          <a:p>
            <a:pPr marL="0" indent="0">
              <a:buNone/>
            </a:pPr>
            <a:r>
              <a:rPr lang="ru-RU" sz="2000" b="1" dirty="0"/>
              <a:t> </a:t>
            </a:r>
            <a:endParaRPr lang="ru-RU" sz="2000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0432279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3280</Words>
  <Application>Microsoft Office PowerPoint</Application>
  <PresentationFormat>Широкоэкранный</PresentationFormat>
  <Paragraphs>271</Paragraphs>
  <Slides>52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8" baseType="lpstr">
      <vt:lpstr>Arial</vt:lpstr>
      <vt:lpstr>Calibri</vt:lpstr>
      <vt:lpstr>Calibri Light</vt:lpstr>
      <vt:lpstr>inherit</vt:lpstr>
      <vt:lpstr>Times New Roman</vt:lpstr>
      <vt:lpstr>Тема Office</vt:lpstr>
      <vt:lpstr>Готовимся к ЕГЭ Занятие №3 Задание №6: лексические нормы</vt:lpstr>
      <vt:lpstr>Задание №6 Формулировка задания возможна в двух вариантах: исключение слова или его замена. </vt:lpstr>
      <vt:lpstr>Задание №6</vt:lpstr>
      <vt:lpstr>Задание №6</vt:lpstr>
      <vt:lpstr>Задание №6. Теория.</vt:lpstr>
      <vt:lpstr>Задание №6. Теория.</vt:lpstr>
      <vt:lpstr>Задание №6. Теория.</vt:lpstr>
      <vt:lpstr>Задание №6. Теория.</vt:lpstr>
      <vt:lpstr>Задание №6. Теория.</vt:lpstr>
      <vt:lpstr>Задание №6. Теория.</vt:lpstr>
      <vt:lpstr>Задание №6. Теория.</vt:lpstr>
      <vt:lpstr>Задание №6. Теория.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  <vt:lpstr>Задание №6. Практика.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Готовимся к ЕГЭ Занятие №4 Задание №6: лексические нормы</dc:title>
  <dc:creator>Светлана</dc:creator>
  <cp:lastModifiedBy>Teacher</cp:lastModifiedBy>
  <cp:revision>19</cp:revision>
  <dcterms:created xsi:type="dcterms:W3CDTF">2020-06-04T09:03:46Z</dcterms:created>
  <dcterms:modified xsi:type="dcterms:W3CDTF">2021-09-28T11:24:45Z</dcterms:modified>
</cp:coreProperties>
</file>