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handoutMasterIdLst>
    <p:handoutMasterId r:id="rId23"/>
  </p:handoutMasterIdLst>
  <p:sldIdLst>
    <p:sldId id="256"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80"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6" d="100"/>
          <a:sy n="106" d="100"/>
        </p:scale>
        <p:origin x="-1680"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67478DD-B115-44CB-82AA-F6F24CDF9406}" type="datetimeFigureOut">
              <a:rPr lang="ru-RU" smtClean="0"/>
              <a:pPr/>
              <a:t>07.10.2021</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FA5A12C-5429-4777-8278-620A501FC8EB}" type="slidenum">
              <a:rPr lang="ru-RU" smtClean="0"/>
              <a:pPr/>
              <a:t>‹#›</a:t>
            </a:fld>
            <a:endParaRPr lang="ru-RU"/>
          </a:p>
        </p:txBody>
      </p:sp>
    </p:spTree>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23B558-658F-419D-ACE0-22D06C948E7E}" type="datetimeFigureOut">
              <a:rPr lang="ru-RU" smtClean="0"/>
              <a:pPr/>
              <a:t>07.10.2021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B360F7-718E-4E4A-8097-D0E36015CDC3}" type="slidenum">
              <a:rPr lang="ru-RU" smtClean="0"/>
              <a:pPr/>
              <a:t>‹#›</a:t>
            </a:fld>
            <a:endParaRPr lang="ru-RU"/>
          </a:p>
        </p:txBody>
      </p:sp>
    </p:spTree>
  </p:cSld>
  <p:clrMap bg1="lt1" tx1="dk1" bg2="lt2" tx2="dk2" accent1="accent1" accent2="accent2" accent3="accent3" accent4="accent4" accent5="accent5" accent6="accent6" hlink="hlink" folHlink="folHlink"/>
  <p:hf hd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38B360F7-718E-4E4A-8097-D0E36015CDC3}" type="slidenum">
              <a:rPr lang="ru-RU" smtClean="0"/>
              <a:pPr/>
              <a:t>1</a:t>
            </a:fld>
            <a:endParaRPr lang="ru-RU"/>
          </a:p>
        </p:txBody>
      </p:sp>
      <p:sp>
        <p:nvSpPr>
          <p:cNvPr id="5" name="Нижний колонтитул 4"/>
          <p:cNvSpPr>
            <a:spLocks noGrp="1"/>
          </p:cNvSpPr>
          <p:nvPr>
            <p:ph type="ftr" sz="quarter" idx="11"/>
          </p:nvPr>
        </p:nvSpPr>
        <p:spPr/>
        <p:txBody>
          <a:bodyPr/>
          <a:lstStyle/>
          <a:p>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1E0C7738-F9A1-4B00-A312-6C2372111C5C}" type="datetime1">
              <a:rPr lang="ru-RU" smtClean="0"/>
              <a:pPr/>
              <a:t>07.10.2021</a:t>
            </a:fld>
            <a:endParaRPr lang="ru-RU"/>
          </a:p>
        </p:txBody>
      </p:sp>
      <p:sp>
        <p:nvSpPr>
          <p:cNvPr id="17" name="Нижний колонтитул 16"/>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29" name="Номер слайда 28"/>
          <p:cNvSpPr>
            <a:spLocks noGrp="1"/>
          </p:cNvSpPr>
          <p:nvPr>
            <p:ph type="sldNum" sz="quarter" idx="12"/>
          </p:nvPr>
        </p:nvSpPr>
        <p:spPr/>
        <p:txBody>
          <a:bodyPr/>
          <a:lstStyle/>
          <a:p>
            <a:fld id="{1ECA9734-7317-4DEC-8463-BC699F220970}"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9C603D20-D73E-4619-A8BF-5C9DC6CCE201}" type="datetime1">
              <a:rPr lang="ru-RU" smtClean="0"/>
              <a:pPr/>
              <a:t>07.10.2021</a:t>
            </a:fld>
            <a:endParaRPr lang="ru-RU"/>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6" name="Номер слайда 5"/>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A87131A-0107-45E2-B30A-80BEE800FC36}" type="datetime1">
              <a:rPr lang="ru-RU" smtClean="0"/>
              <a:pPr/>
              <a:t>07.10.2021</a:t>
            </a:fld>
            <a:endParaRPr lang="ru-RU"/>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6" name="Номер слайда 5"/>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D184FE7F-C2F6-42BE-89C6-ADBFDAB7A48B}" type="datetime1">
              <a:rPr lang="ru-RU" smtClean="0"/>
              <a:pPr/>
              <a:t>07.10.2021</a:t>
            </a:fld>
            <a:endParaRPr lang="ru-RU"/>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6" name="Номер слайда 5"/>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60B3BB3-DCA7-4FCA-864E-112245370AD9}" type="datetime1">
              <a:rPr lang="ru-RU" smtClean="0"/>
              <a:pPr/>
              <a:t>07.10.2021</a:t>
            </a:fld>
            <a:endParaRPr lang="ru-RU"/>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1ECA9734-7317-4DEC-8463-BC699F220970}"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905045D3-0E63-4D7F-9098-3AA14A879FAA}" type="datetime1">
              <a:rPr lang="ru-RU" smtClean="0"/>
              <a:pPr/>
              <a:t>07.10.2021</a:t>
            </a:fld>
            <a:endParaRPr lang="ru-RU"/>
          </a:p>
        </p:txBody>
      </p:sp>
      <p:sp>
        <p:nvSpPr>
          <p:cNvPr id="6" name="Нижний колонтитул 5"/>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7" name="Номер слайда 6"/>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69D63A21-12F4-4322-8905-D507F48EC354}" type="datetime1">
              <a:rPr lang="ru-RU" smtClean="0"/>
              <a:pPr/>
              <a:t>07.10.2021</a:t>
            </a:fld>
            <a:endParaRPr lang="ru-RU"/>
          </a:p>
        </p:txBody>
      </p:sp>
      <p:sp>
        <p:nvSpPr>
          <p:cNvPr id="8" name="Нижний колонтитул 7"/>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9" name="Номер слайда 8"/>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E2AB7607-6BEA-4570-BE2D-04ACA1397328}" type="datetime1">
              <a:rPr lang="ru-RU" smtClean="0"/>
              <a:pPr/>
              <a:t>07.10.2021</a:t>
            </a:fld>
            <a:endParaRPr lang="ru-RU"/>
          </a:p>
        </p:txBody>
      </p:sp>
      <p:sp>
        <p:nvSpPr>
          <p:cNvPr id="4" name="Нижний колонтитул 3"/>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5" name="Номер слайда 4"/>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11720252-5D21-4C4D-9249-5668FA679697}" type="datetime1">
              <a:rPr lang="ru-RU" smtClean="0"/>
              <a:pPr/>
              <a:t>07.10.2021</a:t>
            </a:fld>
            <a:endParaRPr lang="ru-RU"/>
          </a:p>
        </p:txBody>
      </p:sp>
      <p:sp>
        <p:nvSpPr>
          <p:cNvPr id="3" name="Нижний колонтитул 2"/>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4" name="Номер слайда 3"/>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0F61B25D-5663-4531-AE64-8AC3775EC2E6}" type="datetime1">
              <a:rPr lang="ru-RU" smtClean="0"/>
              <a:pPr/>
              <a:t>07.10.2021</a:t>
            </a:fld>
            <a:endParaRPr lang="ru-RU"/>
          </a:p>
        </p:txBody>
      </p:sp>
      <p:sp>
        <p:nvSpPr>
          <p:cNvPr id="6" name="Нижний колонтитул 5"/>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7" name="Номер слайда 6"/>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F308506A-28A6-4555-ABCC-EDC081A3B93D}" type="datetime1">
              <a:rPr lang="ru-RU" smtClean="0"/>
              <a:pPr/>
              <a:t>07.10.2021</a:t>
            </a:fld>
            <a:endParaRPr lang="ru-RU"/>
          </a:p>
        </p:txBody>
      </p:sp>
      <p:sp>
        <p:nvSpPr>
          <p:cNvPr id="6" name="Нижний колонтитул 5"/>
          <p:cNvSpPr>
            <a:spLocks noGrp="1"/>
          </p:cNvSpPr>
          <p:nvPr>
            <p:ph type="ftr" sz="quarter" idx="11"/>
          </p:nvPr>
        </p:nvSpPr>
        <p:spPr/>
        <p:txBody>
          <a:bodyPr/>
          <a:lstStyle/>
          <a:p>
            <a:r>
              <a:rPr lang="ru-RU" smtClean="0"/>
              <a:t>Презентация Никитиной Натальи Геннадьевны</a:t>
            </a:r>
            <a:endParaRPr lang="ru-RU"/>
          </a:p>
        </p:txBody>
      </p:sp>
      <p:sp>
        <p:nvSpPr>
          <p:cNvPr id="7" name="Номер слайда 6"/>
          <p:cNvSpPr>
            <a:spLocks noGrp="1"/>
          </p:cNvSpPr>
          <p:nvPr>
            <p:ph type="sldNum" sz="quarter" idx="12"/>
          </p:nvPr>
        </p:nvSpPr>
        <p:spPr/>
        <p:txBody>
          <a:bodyPr/>
          <a:lstStyle/>
          <a:p>
            <a:fld id="{1ECA9734-7317-4DEC-8463-BC699F220970}"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3276133-D2B2-4803-A5A6-5959D4CEF2D7}" type="datetime1">
              <a:rPr lang="ru-RU" smtClean="0"/>
              <a:pPr/>
              <a:t>07.10.2021</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r>
              <a:rPr lang="ru-RU" smtClean="0"/>
              <a:t>Презентация Никитиной Натальи Геннадьевны</a:t>
            </a:r>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1ECA9734-7317-4DEC-8463-BC699F220970}"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dt="0"/>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8" Type="http://schemas.openxmlformats.org/officeDocument/2006/relationships/hyperlink" Target="http://ru.wikipedia.org/wiki/%D0%A2%D0%BE%D0%BB%D1%8C%D1%8F%D1%82%D1%82%D0%B8" TargetMode="External"/><Relationship Id="rId3" Type="http://schemas.openxmlformats.org/officeDocument/2006/relationships/hyperlink" Target="http://ru.wikipedia.org/wiki/%D0%A0%D0%BE%D1%81%D1%81%D0%B8%D1%8F" TargetMode="External"/><Relationship Id="rId7" Type="http://schemas.openxmlformats.org/officeDocument/2006/relationships/hyperlink" Target="http://ru.wikipedia.org/wiki/%D0%98%D1%81%D1%82%D0%BE%D1%80%D0%B8%D1%8F_%D0%A0%D0%BE%D1%81%D1%81%D0%B8%D0%B9%D1%81%D0%BA%D0%B0%D1%8F_(%D0%A2%D0%B0%D1%82%D0%B8%D1%89%D0%B5%D0%B2)" TargetMode="External"/><Relationship Id="rId2" Type="http://schemas.openxmlformats.org/officeDocument/2006/relationships/image" Target="../media/image13.jpeg"/><Relationship Id="rId1" Type="http://schemas.openxmlformats.org/officeDocument/2006/relationships/slideLayout" Target="../slideLayouts/slideLayout4.xml"/><Relationship Id="rId6" Type="http://schemas.openxmlformats.org/officeDocument/2006/relationships/hyperlink" Target="http://ru.wikipedia.org/wiki/%D0%AD%D0%BA%D0%BE%D0%BD%D0%BE%D0%BC%D0%B8%D1%81%D1%82" TargetMode="External"/><Relationship Id="rId5" Type="http://schemas.openxmlformats.org/officeDocument/2006/relationships/hyperlink" Target="http://ru.wikipedia.org/wiki/%D0%93%D0%B5%D0%BE%D0%B3%D1%80%D0%B0%D1%84" TargetMode="External"/><Relationship Id="rId10" Type="http://schemas.openxmlformats.org/officeDocument/2006/relationships/hyperlink" Target="http://ru.wikipedia.org/wiki/%D0%9F%D0%B5%D1%80%D0%BC%D1%8C" TargetMode="External"/><Relationship Id="rId4" Type="http://schemas.openxmlformats.org/officeDocument/2006/relationships/hyperlink" Target="http://ru.wikipedia.org/wiki/%D0%98%D1%81%D1%82%D0%BE%D1%80%D0%B8%D0%BA" TargetMode="External"/><Relationship Id="rId9" Type="http://schemas.openxmlformats.org/officeDocument/2006/relationships/hyperlink" Target="http://ru.wikipedia.org/wiki/%D0%95%D0%BA%D0%B0%D1%82%D0%B5%D1%80%D0%B8%D0%BD%D0%B1%D1%83%D1%80%D0%B3"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dic.academic.ru/dic.nsf/enc_biography/54965/%D0%9A%D0%B8%D1%80%D0%B8%D0%BB%D0%BE%D0%B2" TargetMode="Externa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upload.wikimedia.org/wikipedia/commons/3/33/14_2_List_of_Radzivill_Chron.jpg" TargetMode="Externa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commons.wikimedia.org/wiki/File:Surikov_Pokoreniye_Sibiri_Yermakom.jpg?uselang=ru" TargetMode="External"/><Relationship Id="rId2" Type="http://schemas.openxmlformats.org/officeDocument/2006/relationships/hyperlink" Target="http://ru.wikipedia.org/wiki/%D0%92%D0%B0%D1%81%D0%B8%D0%BB%D0%B8%D0%B9_%D0%98%D0%B2%D0%B0%D0%BD%D0%BE%D0%B2%D0%B8%D1%87_%D0%A1%D1%83%D1%80%D0%B8%D0%BA%D0%BE%D0%B2" TargetMode="Externa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smtClean="0">
                <a:solidFill>
                  <a:srgbClr val="FF0000"/>
                </a:solidFill>
              </a:rPr>
              <a:t>Освоение</a:t>
            </a:r>
            <a:r>
              <a:rPr lang="ru-RU" dirty="0" smtClean="0"/>
              <a:t> </a:t>
            </a:r>
            <a:r>
              <a:rPr lang="ru-RU" dirty="0" smtClean="0">
                <a:solidFill>
                  <a:srgbClr val="FF0000"/>
                </a:solidFill>
              </a:rPr>
              <a:t>и изучение территории </a:t>
            </a:r>
            <a:r>
              <a:rPr lang="ru-RU" dirty="0" err="1" smtClean="0">
                <a:solidFill>
                  <a:srgbClr val="FF0000"/>
                </a:solidFill>
              </a:rPr>
              <a:t>россии</a:t>
            </a:r>
            <a:endParaRPr lang="ru-RU" dirty="0">
              <a:solidFill>
                <a:srgbClr val="FF0000"/>
              </a:solidFill>
            </a:endParaRPr>
          </a:p>
        </p:txBody>
      </p:sp>
      <p:sp>
        <p:nvSpPr>
          <p:cNvPr id="3" name="Подзаголовок 2"/>
          <p:cNvSpPr>
            <a:spLocks noGrp="1"/>
          </p:cNvSpPr>
          <p:nvPr>
            <p:ph type="subTitle" idx="1"/>
          </p:nvPr>
        </p:nvSpPr>
        <p:spPr/>
        <p:txBody>
          <a:bodyPr/>
          <a:lstStyle/>
          <a:p>
            <a:endParaRPr lang="ru-RU" dirty="0"/>
          </a:p>
        </p:txBody>
      </p:sp>
      <p:sp>
        <p:nvSpPr>
          <p:cNvPr id="4" name="Нижний колонтитул 3"/>
          <p:cNvSpPr>
            <a:spLocks noGrp="1"/>
          </p:cNvSpPr>
          <p:nvPr>
            <p:ph type="ftr" sz="quarter" idx="11"/>
          </p:nvPr>
        </p:nvSpPr>
        <p:spPr>
          <a:xfrm>
            <a:off x="2627784" y="6416675"/>
            <a:ext cx="4392488" cy="365125"/>
          </a:xfrm>
        </p:spPr>
        <p:txBody>
          <a:bodyPr/>
          <a:lstStyle/>
          <a:p>
            <a:r>
              <a:rPr lang="ru-RU" dirty="0" smtClean="0"/>
              <a:t>Презентация Никитиной Натальи Геннадьевны</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70000" lnSpcReduction="20000"/>
          </a:bodyPr>
          <a:lstStyle/>
          <a:p>
            <a:r>
              <a:rPr lang="ru-RU" dirty="0" smtClean="0"/>
              <a:t>В конце 17 века Владимир  Владимирович Атласов совершил путешествие на Камчатку.</a:t>
            </a:r>
          </a:p>
          <a:p>
            <a:endParaRPr lang="ru-RU" dirty="0" smtClean="0"/>
          </a:p>
          <a:p>
            <a:r>
              <a:rPr lang="ru-RU" dirty="0" smtClean="0"/>
              <a:t>За успешный поход, закончившийся присоединением Камчатки к России, Атласову был присвоен чин казачьего головы и выдана награда в размере 100 рублей.</a:t>
            </a:r>
          </a:p>
          <a:p>
            <a:endParaRPr lang="ru-RU" dirty="0" smtClean="0"/>
          </a:p>
          <a:p>
            <a:r>
              <a:rPr lang="ru-RU" dirty="0" smtClean="0"/>
              <a:t>Атласов первым из россиян достиг берегов Тихого океана. Именем Атласова названы остров, бухта и вулкан Курильской гряды; населенные пункты на Камчатке и Сахалине; ледник в хребте Черского.</a:t>
            </a:r>
          </a:p>
          <a:p>
            <a:pPr>
              <a:buNone/>
            </a:pPr>
            <a:endParaRPr lang="ru-RU" dirty="0" smtClean="0"/>
          </a:p>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7650" name="Picture 2" descr="C:\Users\Наталья\Pictures\atlasov_karta.jpg"/>
          <p:cNvPicPr>
            <a:picLocks noGrp="1" noChangeAspect="1" noChangeArrowheads="1"/>
          </p:cNvPicPr>
          <p:nvPr>
            <p:ph sz="half" idx="1"/>
          </p:nvPr>
        </p:nvPicPr>
        <p:blipFill>
          <a:blip r:embed="rId2" cstate="print"/>
          <a:srcRect/>
          <a:stretch>
            <a:fillRect/>
          </a:stretch>
        </p:blipFill>
        <p:spPr bwMode="auto">
          <a:xfrm>
            <a:off x="395536" y="260648"/>
            <a:ext cx="4464496" cy="6048672"/>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lstStyle/>
          <a:p>
            <a:r>
              <a:rPr lang="ru-RU" dirty="0" smtClean="0"/>
              <a:t>Середина 17 века </a:t>
            </a:r>
          </a:p>
          <a:p>
            <a:r>
              <a:rPr lang="ru-RU" dirty="0" smtClean="0">
                <a:solidFill>
                  <a:srgbClr val="FF0000"/>
                </a:solidFill>
              </a:rPr>
              <a:t>Василий Поярков</a:t>
            </a:r>
          </a:p>
          <a:p>
            <a:r>
              <a:rPr lang="ru-RU" dirty="0" smtClean="0"/>
              <a:t>Ерофей Павлович Хабаров</a:t>
            </a:r>
          </a:p>
          <a:p>
            <a:pPr>
              <a:buNone/>
            </a:pPr>
            <a:r>
              <a:rPr lang="ru-RU" dirty="0" smtClean="0"/>
              <a:t>Вышли к Амуру</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8674" name="Picture 2" descr="C:\Users\Наталья\Pictures\karta.gif"/>
          <p:cNvPicPr>
            <a:picLocks noGrp="1" noChangeAspect="1" noChangeArrowheads="1"/>
          </p:cNvPicPr>
          <p:nvPr>
            <p:ph sz="half" idx="1"/>
          </p:nvPr>
        </p:nvPicPr>
        <p:blipFill>
          <a:blip r:embed="rId2" cstate="print"/>
          <a:srcRect/>
          <a:stretch>
            <a:fillRect/>
          </a:stretch>
        </p:blipFill>
        <p:spPr bwMode="auto">
          <a:xfrm>
            <a:off x="0" y="17240"/>
            <a:ext cx="4753038" cy="6840760"/>
          </a:xfrm>
          <a:prstGeom prst="rect">
            <a:avLst/>
          </a:prstGeom>
          <a:noFill/>
        </p:spPr>
      </p:pic>
      <p:sp>
        <p:nvSpPr>
          <p:cNvPr id="9" name="Полилиния 8"/>
          <p:cNvSpPr/>
          <p:nvPr/>
        </p:nvSpPr>
        <p:spPr>
          <a:xfrm>
            <a:off x="1101969" y="886265"/>
            <a:ext cx="1542757" cy="3953021"/>
          </a:xfrm>
          <a:custGeom>
            <a:avLst/>
            <a:gdLst>
              <a:gd name="connsiteX0" fmla="*/ 1542757 w 1542757"/>
              <a:gd name="connsiteY0" fmla="*/ 0 h 3953021"/>
              <a:gd name="connsiteX1" fmla="*/ 1219200 w 1542757"/>
              <a:gd name="connsiteY1" fmla="*/ 154744 h 3953021"/>
              <a:gd name="connsiteX2" fmla="*/ 1205133 w 1542757"/>
              <a:gd name="connsiteY2" fmla="*/ 211015 h 3953021"/>
              <a:gd name="connsiteX3" fmla="*/ 1205133 w 1542757"/>
              <a:gd name="connsiteY3" fmla="*/ 309489 h 3953021"/>
              <a:gd name="connsiteX4" fmla="*/ 1148862 w 1542757"/>
              <a:gd name="connsiteY4" fmla="*/ 351692 h 3953021"/>
              <a:gd name="connsiteX5" fmla="*/ 1078523 w 1542757"/>
              <a:gd name="connsiteY5" fmla="*/ 647113 h 3953021"/>
              <a:gd name="connsiteX6" fmla="*/ 1078523 w 1542757"/>
              <a:gd name="connsiteY6" fmla="*/ 647113 h 3953021"/>
              <a:gd name="connsiteX7" fmla="*/ 951914 w 1542757"/>
              <a:gd name="connsiteY7" fmla="*/ 914400 h 3953021"/>
              <a:gd name="connsiteX8" fmla="*/ 783102 w 1542757"/>
              <a:gd name="connsiteY8" fmla="*/ 998806 h 3953021"/>
              <a:gd name="connsiteX9" fmla="*/ 684628 w 1542757"/>
              <a:gd name="connsiteY9" fmla="*/ 1055077 h 3953021"/>
              <a:gd name="connsiteX10" fmla="*/ 586154 w 1542757"/>
              <a:gd name="connsiteY10" fmla="*/ 1125415 h 3953021"/>
              <a:gd name="connsiteX11" fmla="*/ 529883 w 1542757"/>
              <a:gd name="connsiteY11" fmla="*/ 1195753 h 3953021"/>
              <a:gd name="connsiteX12" fmla="*/ 543951 w 1542757"/>
              <a:gd name="connsiteY12" fmla="*/ 1434904 h 3953021"/>
              <a:gd name="connsiteX13" fmla="*/ 600222 w 1542757"/>
              <a:gd name="connsiteY13" fmla="*/ 1589649 h 3953021"/>
              <a:gd name="connsiteX14" fmla="*/ 614289 w 1542757"/>
              <a:gd name="connsiteY14" fmla="*/ 1786597 h 3953021"/>
              <a:gd name="connsiteX15" fmla="*/ 614289 w 1542757"/>
              <a:gd name="connsiteY15" fmla="*/ 2067950 h 3953021"/>
              <a:gd name="connsiteX16" fmla="*/ 642425 w 1542757"/>
              <a:gd name="connsiteY16" fmla="*/ 2321169 h 3953021"/>
              <a:gd name="connsiteX17" fmla="*/ 642425 w 1542757"/>
              <a:gd name="connsiteY17" fmla="*/ 2433710 h 3953021"/>
              <a:gd name="connsiteX18" fmla="*/ 572086 w 1542757"/>
              <a:gd name="connsiteY18" fmla="*/ 2616590 h 3953021"/>
              <a:gd name="connsiteX19" fmla="*/ 529883 w 1542757"/>
              <a:gd name="connsiteY19" fmla="*/ 2785403 h 3953021"/>
              <a:gd name="connsiteX20" fmla="*/ 558019 w 1542757"/>
              <a:gd name="connsiteY20" fmla="*/ 2883877 h 3953021"/>
              <a:gd name="connsiteX21" fmla="*/ 670560 w 1542757"/>
              <a:gd name="connsiteY21" fmla="*/ 3024553 h 3953021"/>
              <a:gd name="connsiteX22" fmla="*/ 487680 w 1542757"/>
              <a:gd name="connsiteY22" fmla="*/ 3080824 h 3953021"/>
              <a:gd name="connsiteX23" fmla="*/ 347003 w 1542757"/>
              <a:gd name="connsiteY23" fmla="*/ 3151163 h 3953021"/>
              <a:gd name="connsiteX24" fmla="*/ 248529 w 1542757"/>
              <a:gd name="connsiteY24" fmla="*/ 3249637 h 3953021"/>
              <a:gd name="connsiteX25" fmla="*/ 79717 w 1542757"/>
              <a:gd name="connsiteY25" fmla="*/ 3530990 h 3953021"/>
              <a:gd name="connsiteX26" fmla="*/ 9379 w 1542757"/>
              <a:gd name="connsiteY26" fmla="*/ 3657600 h 3953021"/>
              <a:gd name="connsiteX27" fmla="*/ 23446 w 1542757"/>
              <a:gd name="connsiteY27" fmla="*/ 3770141 h 3953021"/>
              <a:gd name="connsiteX28" fmla="*/ 65649 w 1542757"/>
              <a:gd name="connsiteY28" fmla="*/ 3910818 h 3953021"/>
              <a:gd name="connsiteX29" fmla="*/ 135988 w 1542757"/>
              <a:gd name="connsiteY29" fmla="*/ 3924886 h 3953021"/>
              <a:gd name="connsiteX30" fmla="*/ 135988 w 1542757"/>
              <a:gd name="connsiteY30" fmla="*/ 3924886 h 3953021"/>
              <a:gd name="connsiteX31" fmla="*/ 121920 w 1542757"/>
              <a:gd name="connsiteY31" fmla="*/ 3953021 h 395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542757" h="3953021">
                <a:moveTo>
                  <a:pt x="1542757" y="0"/>
                </a:moveTo>
                <a:cubicBezTo>
                  <a:pt x="1409114" y="59787"/>
                  <a:pt x="1275471" y="119575"/>
                  <a:pt x="1219200" y="154744"/>
                </a:cubicBezTo>
                <a:cubicBezTo>
                  <a:pt x="1162929" y="189913"/>
                  <a:pt x="1207478" y="185224"/>
                  <a:pt x="1205133" y="211015"/>
                </a:cubicBezTo>
                <a:cubicBezTo>
                  <a:pt x="1202788" y="236806"/>
                  <a:pt x="1214511" y="286043"/>
                  <a:pt x="1205133" y="309489"/>
                </a:cubicBezTo>
                <a:cubicBezTo>
                  <a:pt x="1195755" y="332935"/>
                  <a:pt x="1169964" y="295421"/>
                  <a:pt x="1148862" y="351692"/>
                </a:cubicBezTo>
                <a:cubicBezTo>
                  <a:pt x="1127760" y="407963"/>
                  <a:pt x="1078523" y="647113"/>
                  <a:pt x="1078523" y="647113"/>
                </a:cubicBezTo>
                <a:lnTo>
                  <a:pt x="1078523" y="647113"/>
                </a:lnTo>
                <a:cubicBezTo>
                  <a:pt x="1057422" y="691661"/>
                  <a:pt x="1001151" y="855785"/>
                  <a:pt x="951914" y="914400"/>
                </a:cubicBezTo>
                <a:cubicBezTo>
                  <a:pt x="902677" y="973015"/>
                  <a:pt x="827650" y="975360"/>
                  <a:pt x="783102" y="998806"/>
                </a:cubicBezTo>
                <a:cubicBezTo>
                  <a:pt x="738554" y="1022252"/>
                  <a:pt x="717453" y="1033976"/>
                  <a:pt x="684628" y="1055077"/>
                </a:cubicBezTo>
                <a:cubicBezTo>
                  <a:pt x="651803" y="1076178"/>
                  <a:pt x="611945" y="1101969"/>
                  <a:pt x="586154" y="1125415"/>
                </a:cubicBezTo>
                <a:cubicBezTo>
                  <a:pt x="560363" y="1148861"/>
                  <a:pt x="536917" y="1144172"/>
                  <a:pt x="529883" y="1195753"/>
                </a:cubicBezTo>
                <a:cubicBezTo>
                  <a:pt x="522849" y="1247334"/>
                  <a:pt x="532228" y="1369255"/>
                  <a:pt x="543951" y="1434904"/>
                </a:cubicBezTo>
                <a:cubicBezTo>
                  <a:pt x="555674" y="1500553"/>
                  <a:pt x="588499" y="1531034"/>
                  <a:pt x="600222" y="1589649"/>
                </a:cubicBezTo>
                <a:cubicBezTo>
                  <a:pt x="611945" y="1648265"/>
                  <a:pt x="611945" y="1706880"/>
                  <a:pt x="614289" y="1786597"/>
                </a:cubicBezTo>
                <a:cubicBezTo>
                  <a:pt x="616634" y="1866314"/>
                  <a:pt x="609600" y="1978855"/>
                  <a:pt x="614289" y="2067950"/>
                </a:cubicBezTo>
                <a:cubicBezTo>
                  <a:pt x="618978" y="2157045"/>
                  <a:pt x="637736" y="2260209"/>
                  <a:pt x="642425" y="2321169"/>
                </a:cubicBezTo>
                <a:cubicBezTo>
                  <a:pt x="647114" y="2382129"/>
                  <a:pt x="654148" y="2384473"/>
                  <a:pt x="642425" y="2433710"/>
                </a:cubicBezTo>
                <a:cubicBezTo>
                  <a:pt x="630702" y="2482947"/>
                  <a:pt x="590843" y="2557975"/>
                  <a:pt x="572086" y="2616590"/>
                </a:cubicBezTo>
                <a:cubicBezTo>
                  <a:pt x="553329" y="2675205"/>
                  <a:pt x="532227" y="2740855"/>
                  <a:pt x="529883" y="2785403"/>
                </a:cubicBezTo>
                <a:cubicBezTo>
                  <a:pt x="527539" y="2829951"/>
                  <a:pt x="534573" y="2844019"/>
                  <a:pt x="558019" y="2883877"/>
                </a:cubicBezTo>
                <a:cubicBezTo>
                  <a:pt x="581465" y="2923735"/>
                  <a:pt x="682283" y="2991729"/>
                  <a:pt x="670560" y="3024553"/>
                </a:cubicBezTo>
                <a:cubicBezTo>
                  <a:pt x="658837" y="3057377"/>
                  <a:pt x="541606" y="3059722"/>
                  <a:pt x="487680" y="3080824"/>
                </a:cubicBezTo>
                <a:cubicBezTo>
                  <a:pt x="433754" y="3101926"/>
                  <a:pt x="386861" y="3123028"/>
                  <a:pt x="347003" y="3151163"/>
                </a:cubicBezTo>
                <a:cubicBezTo>
                  <a:pt x="307145" y="3179298"/>
                  <a:pt x="293077" y="3186333"/>
                  <a:pt x="248529" y="3249637"/>
                </a:cubicBezTo>
                <a:cubicBezTo>
                  <a:pt x="203981" y="3312941"/>
                  <a:pt x="119575" y="3462996"/>
                  <a:pt x="79717" y="3530990"/>
                </a:cubicBezTo>
                <a:cubicBezTo>
                  <a:pt x="39859" y="3598984"/>
                  <a:pt x="18758" y="3617741"/>
                  <a:pt x="9379" y="3657600"/>
                </a:cubicBezTo>
                <a:cubicBezTo>
                  <a:pt x="0" y="3697459"/>
                  <a:pt x="14068" y="3727938"/>
                  <a:pt x="23446" y="3770141"/>
                </a:cubicBezTo>
                <a:cubicBezTo>
                  <a:pt x="32824" y="3812344"/>
                  <a:pt x="46892" y="3885027"/>
                  <a:pt x="65649" y="3910818"/>
                </a:cubicBezTo>
                <a:cubicBezTo>
                  <a:pt x="84406" y="3936609"/>
                  <a:pt x="135988" y="3924886"/>
                  <a:pt x="135988" y="3924886"/>
                </a:cubicBezTo>
                <a:lnTo>
                  <a:pt x="135988" y="3924886"/>
                </a:lnTo>
                <a:lnTo>
                  <a:pt x="121920" y="3953021"/>
                </a:ln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4" name="Содержимое 3"/>
          <p:cNvSpPr>
            <a:spLocks noGrp="1"/>
          </p:cNvSpPr>
          <p:nvPr>
            <p:ph sz="half" idx="2"/>
          </p:nvPr>
        </p:nvSpPr>
        <p:spPr>
          <a:xfrm>
            <a:off x="3491880" y="188640"/>
            <a:ext cx="5194920" cy="5937523"/>
          </a:xfrm>
        </p:spPr>
        <p:txBody>
          <a:bodyPr>
            <a:noAutofit/>
          </a:bodyPr>
          <a:lstStyle/>
          <a:p>
            <a:r>
              <a:rPr lang="ru-RU" sz="1800" dirty="0" smtClean="0"/>
              <a:t>Дело Пояркова продолжил Ерофей Павлович Хабаров. Летом 1649 года Хабаров во главе отряда численностью 80 человек выступил из Якутска на юг. Первая экспедиция оказалась достаточно успешной. Подробно разведав территорию вплоть до Амура и вернувшись в следующем году назад, Хабаров оправился во второй поход уже во главе отряда 180 человек. С такими силами ему удалось закрепиться на Амуре и принять в российское подданство местных жителей. Дождавшись подхода нового отряда из 130 человек, в 1651 году Хабаров отправился вниз по течению, составляя подробные карты местности и принимая в состав России земли, лежащие вдоль Амура.</a:t>
            </a:r>
          </a:p>
          <a:p>
            <a:r>
              <a:rPr lang="ru-RU" sz="1800" dirty="0" smtClean="0"/>
              <a:t>Поход продолжался почти два года, с остановками на </a:t>
            </a:r>
            <a:r>
              <a:rPr lang="ru-RU" sz="1800" dirty="0" err="1" smtClean="0"/>
              <a:t>зимовкиа</a:t>
            </a:r>
            <a:r>
              <a:rPr lang="ru-RU" sz="1800" dirty="0" smtClean="0"/>
              <a:t> сам Ерофей Хабаров назначен управлять только что образованной </a:t>
            </a:r>
            <a:r>
              <a:rPr lang="ru-RU" sz="1800" dirty="0" err="1" smtClean="0"/>
              <a:t>Усть-Кутской</a:t>
            </a:r>
            <a:r>
              <a:rPr lang="ru-RU" sz="1800" dirty="0" smtClean="0"/>
              <a:t> волостью. Сюда он направился в 1655 году и пребывал до самой смерти в 1671 году.</a:t>
            </a:r>
          </a:p>
          <a:p>
            <a:endParaRPr lang="ru-RU" sz="1800" dirty="0" smtClean="0"/>
          </a:p>
          <a:p>
            <a:endParaRPr lang="ru-RU" sz="2000"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9698" name="Picture 2" descr="C:\Users\Наталья\Pictures\250px-Erofei_Khabarov_monunent.jpg"/>
          <p:cNvPicPr>
            <a:picLocks noGrp="1" noChangeAspect="1" noChangeArrowheads="1"/>
          </p:cNvPicPr>
          <p:nvPr>
            <p:ph sz="half" idx="1"/>
          </p:nvPr>
        </p:nvPicPr>
        <p:blipFill>
          <a:blip r:embed="rId2" cstate="print"/>
          <a:srcRect/>
          <a:stretch>
            <a:fillRect/>
          </a:stretch>
        </p:blipFill>
        <p:spPr bwMode="auto">
          <a:xfrm>
            <a:off x="0" y="188640"/>
            <a:ext cx="3995936" cy="5976664"/>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56792"/>
            <a:ext cx="8229600" cy="1296144"/>
          </a:xfrm>
          <a:ln>
            <a:noFill/>
          </a:ln>
        </p:spPr>
        <p:txBody>
          <a:bodyPr>
            <a:noAutofit/>
          </a:bodyPr>
          <a:lstStyle/>
          <a:p>
            <a:r>
              <a:rPr lang="ru-RU" sz="4400" dirty="0" smtClean="0">
                <a:solidFill>
                  <a:srgbClr val="FF0000"/>
                </a:solidFill>
              </a:rPr>
              <a:t>К концу 17 века Россия стала огромным по площади государством, расположенным в двух частях света – в Европе и Азии.</a:t>
            </a:r>
            <a:endParaRPr lang="ru-RU" sz="4400" dirty="0">
              <a:solidFill>
                <a:srgbClr val="FF0000"/>
              </a:solidFill>
            </a:endParaRPr>
          </a:p>
        </p:txBody>
      </p:sp>
      <p:sp>
        <p:nvSpPr>
          <p:cNvPr id="3" name="Содержимое 2"/>
          <p:cNvSpPr>
            <a:spLocks noGrp="1"/>
          </p:cNvSpPr>
          <p:nvPr>
            <p:ph sz="half" idx="1"/>
          </p:nvPr>
        </p:nvSpPr>
        <p:spPr/>
        <p:txBody>
          <a:bodyPr/>
          <a:lstStyle/>
          <a:p>
            <a:endParaRPr lang="ru-RU" dirty="0"/>
          </a:p>
        </p:txBody>
      </p:sp>
      <p:sp>
        <p:nvSpPr>
          <p:cNvPr id="4" name="Содержимое 3"/>
          <p:cNvSpPr>
            <a:spLocks noGrp="1"/>
          </p:cNvSpPr>
          <p:nvPr>
            <p:ph sz="half" idx="2"/>
          </p:nvPr>
        </p:nvSpPr>
        <p:spPr>
          <a:xfrm>
            <a:off x="4644008" y="1700808"/>
            <a:ext cx="4038600" cy="4525963"/>
          </a:xfrm>
        </p:spPr>
        <p:txBody>
          <a:bodyPr/>
          <a:lstStyle/>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dirty="0" smtClean="0">
                <a:solidFill>
                  <a:srgbClr val="FF0000"/>
                </a:solidFill>
              </a:rPr>
              <a:t>18 век</a:t>
            </a:r>
            <a:br>
              <a:rPr lang="ru-RU" sz="2700" dirty="0" smtClean="0">
                <a:solidFill>
                  <a:srgbClr val="FF0000"/>
                </a:solidFill>
              </a:rPr>
            </a:br>
            <a:r>
              <a:rPr lang="ru-RU" sz="2700" dirty="0" smtClean="0">
                <a:solidFill>
                  <a:srgbClr val="FF0000"/>
                </a:solidFill>
              </a:rPr>
              <a:t>1701 год- первый географический атлас «Чертежная книга Сибири» Семена   </a:t>
            </a:r>
            <a:r>
              <a:rPr lang="ru-RU" sz="2700" dirty="0" err="1" smtClean="0">
                <a:solidFill>
                  <a:srgbClr val="FF0000"/>
                </a:solidFill>
              </a:rPr>
              <a:t>Ульяновича</a:t>
            </a:r>
            <a:r>
              <a:rPr lang="ru-RU" sz="2700" dirty="0" smtClean="0">
                <a:solidFill>
                  <a:srgbClr val="FF0000"/>
                </a:solidFill>
              </a:rPr>
              <a:t>  </a:t>
            </a:r>
            <a:r>
              <a:rPr lang="ru-RU" sz="2700" dirty="0" err="1" smtClean="0">
                <a:solidFill>
                  <a:srgbClr val="FF0000"/>
                </a:solidFill>
              </a:rPr>
              <a:t>Ремезова</a:t>
            </a:r>
            <a:r>
              <a:rPr lang="ru-RU" sz="2000" dirty="0" smtClean="0">
                <a:solidFill>
                  <a:srgbClr val="FF0000"/>
                </a:solidFill>
              </a:rPr>
              <a:t/>
            </a:r>
            <a:br>
              <a:rPr lang="ru-RU" sz="2000" dirty="0" smtClean="0">
                <a:solidFill>
                  <a:srgbClr val="FF0000"/>
                </a:solidFill>
              </a:rPr>
            </a:br>
            <a:endParaRPr lang="ru-RU" sz="2000" dirty="0">
              <a:solidFill>
                <a:srgbClr val="FF0000"/>
              </a:solidFill>
            </a:endParaRPr>
          </a:p>
        </p:txBody>
      </p:sp>
      <p:sp>
        <p:nvSpPr>
          <p:cNvPr id="4" name="Содержимое 3"/>
          <p:cNvSpPr>
            <a:spLocks noGrp="1"/>
          </p:cNvSpPr>
          <p:nvPr>
            <p:ph sz="half" idx="2"/>
          </p:nvPr>
        </p:nvSpPr>
        <p:spPr/>
        <p:txBody>
          <a:bodyPr/>
          <a:lstStyle/>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30722" name="Picture 2" descr="C:\Users\Наталья\Pictures\23_2pre.jpg"/>
          <p:cNvPicPr>
            <a:picLocks noGrp="1" noChangeAspect="1" noChangeArrowheads="1"/>
          </p:cNvPicPr>
          <p:nvPr>
            <p:ph sz="half" idx="1"/>
          </p:nvPr>
        </p:nvPicPr>
        <p:blipFill>
          <a:blip r:embed="rId2" cstate="print"/>
          <a:srcRect/>
          <a:stretch>
            <a:fillRect/>
          </a:stretch>
        </p:blipFill>
        <p:spPr bwMode="auto">
          <a:xfrm>
            <a:off x="539552" y="1196752"/>
            <a:ext cx="8208912" cy="504056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Составили первые подробные описания отдельных частей России.</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31746" name="Picture 2" descr="C:\Users\Наталья\Pictures\tatishev.jpg"/>
          <p:cNvPicPr>
            <a:picLocks noGrp="1" noChangeAspect="1" noChangeArrowheads="1"/>
          </p:cNvPicPr>
          <p:nvPr>
            <p:ph sz="half" idx="1"/>
          </p:nvPr>
        </p:nvPicPr>
        <p:blipFill>
          <a:blip r:embed="rId2" cstate="print"/>
          <a:srcRect/>
          <a:stretch>
            <a:fillRect/>
          </a:stretch>
        </p:blipFill>
        <p:spPr bwMode="auto">
          <a:xfrm>
            <a:off x="598927" y="1772816"/>
            <a:ext cx="2334773" cy="2599381"/>
          </a:xfrm>
          <a:prstGeom prst="rect">
            <a:avLst/>
          </a:prstGeom>
          <a:noFill/>
        </p:spPr>
      </p:pic>
      <p:sp>
        <p:nvSpPr>
          <p:cNvPr id="7" name="Прямоугольник 6"/>
          <p:cNvSpPr/>
          <p:nvPr/>
        </p:nvSpPr>
        <p:spPr>
          <a:xfrm>
            <a:off x="755576" y="4509120"/>
            <a:ext cx="4608511" cy="1985159"/>
          </a:xfrm>
          <a:prstGeom prst="rect">
            <a:avLst/>
          </a:prstGeom>
        </p:spPr>
        <p:txBody>
          <a:bodyPr wrap="square">
            <a:spAutoFit/>
          </a:bodyPr>
          <a:lstStyle/>
          <a:p>
            <a:r>
              <a:rPr lang="ru-RU" sz="4100" b="1" dirty="0" smtClean="0">
                <a:ln w="6350">
                  <a:noFill/>
                </a:ln>
                <a:gradFill>
                  <a:gsLst>
                    <a:gs pos="0">
                      <a:srgbClr val="0F6FC6">
                        <a:tint val="73000"/>
                        <a:satMod val="145000"/>
                      </a:srgbClr>
                    </a:gs>
                    <a:gs pos="73000">
                      <a:srgbClr val="0F6FC6">
                        <a:tint val="73000"/>
                        <a:satMod val="145000"/>
                      </a:srgbClr>
                    </a:gs>
                    <a:gs pos="100000">
                      <a:srgbClr val="0F6FC6">
                        <a:tint val="83000"/>
                        <a:satMod val="143000"/>
                      </a:srgbClr>
                    </a:gs>
                  </a:gsLst>
                  <a:lin ang="4800000" scaled="1"/>
                </a:gradFill>
                <a:effectLst>
                  <a:outerShdw blurRad="114300" dist="101600" dir="2700000" algn="tl" rotWithShape="0">
                    <a:srgbClr val="000000">
                      <a:alpha val="40000"/>
                    </a:srgbClr>
                  </a:outerShdw>
                </a:effectLst>
                <a:latin typeface="Arial"/>
                <a:ea typeface="+mj-ea"/>
                <a:cs typeface="+mj-cs"/>
              </a:rPr>
              <a:t>Василий </a:t>
            </a:r>
            <a:r>
              <a:rPr lang="ru-RU" sz="4100" b="1" dirty="0">
                <a:ln w="6350">
                  <a:noFill/>
                </a:ln>
                <a:gradFill>
                  <a:gsLst>
                    <a:gs pos="0">
                      <a:srgbClr val="0F6FC6">
                        <a:tint val="73000"/>
                        <a:satMod val="145000"/>
                      </a:srgbClr>
                    </a:gs>
                    <a:gs pos="73000">
                      <a:srgbClr val="0F6FC6">
                        <a:tint val="73000"/>
                        <a:satMod val="145000"/>
                      </a:srgbClr>
                    </a:gs>
                    <a:gs pos="100000">
                      <a:srgbClr val="0F6FC6">
                        <a:tint val="83000"/>
                        <a:satMod val="143000"/>
                      </a:srgbClr>
                    </a:gs>
                  </a:gsLst>
                  <a:lin ang="4800000" scaled="1"/>
                </a:gradFill>
                <a:effectLst>
                  <a:outerShdw blurRad="114300" dist="101600" dir="2700000" algn="tl" rotWithShape="0">
                    <a:srgbClr val="000000">
                      <a:alpha val="40000"/>
                    </a:srgbClr>
                  </a:outerShdw>
                </a:effectLst>
                <a:latin typeface="Arial"/>
                <a:ea typeface="+mj-ea"/>
                <a:cs typeface="+mj-cs"/>
              </a:rPr>
              <a:t>Никитич Татищев</a:t>
            </a:r>
            <a:endParaRPr lang="ru-RU" dirty="0"/>
          </a:p>
        </p:txBody>
      </p:sp>
      <p:sp>
        <p:nvSpPr>
          <p:cNvPr id="10" name="Содержимое 9"/>
          <p:cNvSpPr>
            <a:spLocks noGrp="1"/>
          </p:cNvSpPr>
          <p:nvPr>
            <p:ph sz="half" idx="2"/>
          </p:nvPr>
        </p:nvSpPr>
        <p:spPr/>
        <p:txBody>
          <a:bodyPr>
            <a:normAutofit fontScale="92500"/>
          </a:bodyPr>
          <a:lstStyle/>
          <a:p>
            <a:r>
              <a:rPr lang="ru-RU" u="sng" dirty="0" smtClean="0">
                <a:solidFill>
                  <a:srgbClr val="FFFF00"/>
                </a:solidFill>
              </a:rPr>
              <a:t>известный </a:t>
            </a:r>
            <a:r>
              <a:rPr lang="ru-RU" u="sng" dirty="0" smtClean="0">
                <a:solidFill>
                  <a:srgbClr val="FFFF00"/>
                </a:solidFill>
                <a:hlinkClick r:id="rId3" tooltip="Россия"/>
              </a:rPr>
              <a:t>российский</a:t>
            </a:r>
            <a:r>
              <a:rPr lang="ru-RU" u="sng" dirty="0" smtClean="0">
                <a:solidFill>
                  <a:srgbClr val="FFFF00"/>
                </a:solidFill>
              </a:rPr>
              <a:t> </a:t>
            </a:r>
            <a:r>
              <a:rPr lang="ru-RU" u="sng" dirty="0" smtClean="0">
                <a:solidFill>
                  <a:srgbClr val="FFFF00"/>
                </a:solidFill>
                <a:hlinkClick r:id="rId4" tooltip="Историк"/>
              </a:rPr>
              <a:t>историк</a:t>
            </a:r>
            <a:r>
              <a:rPr lang="ru-RU" u="sng" dirty="0" smtClean="0">
                <a:solidFill>
                  <a:srgbClr val="FFFF00"/>
                </a:solidFill>
              </a:rPr>
              <a:t>, </a:t>
            </a:r>
            <a:r>
              <a:rPr lang="ru-RU" u="sng" dirty="0" smtClean="0">
                <a:solidFill>
                  <a:srgbClr val="FFFF00"/>
                </a:solidFill>
                <a:hlinkClick r:id="rId5" tooltip="Географ"/>
              </a:rPr>
              <a:t>географ</a:t>
            </a:r>
            <a:r>
              <a:rPr lang="ru-RU" u="sng" dirty="0" smtClean="0">
                <a:solidFill>
                  <a:srgbClr val="FFFF00"/>
                </a:solidFill>
              </a:rPr>
              <a:t>, </a:t>
            </a:r>
            <a:r>
              <a:rPr lang="ru-RU" u="sng" dirty="0" smtClean="0">
                <a:solidFill>
                  <a:srgbClr val="FFFF00"/>
                </a:solidFill>
                <a:hlinkClick r:id="rId6" tooltip="Экономист"/>
              </a:rPr>
              <a:t>экономист</a:t>
            </a:r>
            <a:r>
              <a:rPr lang="ru-RU" u="sng" dirty="0" smtClean="0">
                <a:solidFill>
                  <a:srgbClr val="FFFF00"/>
                </a:solidFill>
              </a:rPr>
              <a:t> и государственный деятель; автор первого капитального труда по русской истории — «</a:t>
            </a:r>
            <a:r>
              <a:rPr lang="ru-RU" u="sng" dirty="0" smtClean="0">
                <a:solidFill>
                  <a:srgbClr val="FFFF00"/>
                </a:solidFill>
                <a:hlinkClick r:id="rId7" tooltip="История Российская (Татищев)"/>
              </a:rPr>
              <a:t>Истории Российской</a:t>
            </a:r>
            <a:r>
              <a:rPr lang="ru-RU" u="sng" dirty="0" smtClean="0">
                <a:solidFill>
                  <a:srgbClr val="FFFF00"/>
                </a:solidFill>
              </a:rPr>
              <a:t>», основатель </a:t>
            </a:r>
            <a:r>
              <a:rPr lang="ru-RU" u="sng" dirty="0" smtClean="0">
                <a:solidFill>
                  <a:srgbClr val="FFFF00"/>
                </a:solidFill>
                <a:hlinkClick r:id="rId8" tooltip="Тольятти"/>
              </a:rPr>
              <a:t>Ставрополя (ныне Тольятти)</a:t>
            </a:r>
            <a:r>
              <a:rPr lang="ru-RU" u="sng" dirty="0" smtClean="0">
                <a:solidFill>
                  <a:srgbClr val="FFFF00"/>
                </a:solidFill>
              </a:rPr>
              <a:t>, </a:t>
            </a:r>
            <a:r>
              <a:rPr lang="ru-RU" u="sng" dirty="0" smtClean="0">
                <a:solidFill>
                  <a:srgbClr val="FFFF00"/>
                </a:solidFill>
                <a:hlinkClick r:id="rId9" tooltip="Екатеринбург"/>
              </a:rPr>
              <a:t>Екатеринбурга</a:t>
            </a:r>
            <a:r>
              <a:rPr lang="ru-RU" u="sng" dirty="0" smtClean="0">
                <a:solidFill>
                  <a:srgbClr val="FFFF00"/>
                </a:solidFill>
              </a:rPr>
              <a:t> и </a:t>
            </a:r>
            <a:r>
              <a:rPr lang="ru-RU" u="sng" dirty="0" smtClean="0">
                <a:solidFill>
                  <a:srgbClr val="FFFF00"/>
                </a:solidFill>
                <a:hlinkClick r:id="rId10" tooltip="Пермь"/>
              </a:rPr>
              <a:t>Перми</a:t>
            </a:r>
            <a:r>
              <a:rPr lang="ru-RU" dirty="0" smtClean="0"/>
              <a:t>.</a:t>
            </a: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0" u="sng" dirty="0" smtClean="0">
                <a:solidFill>
                  <a:srgbClr val="FFFF00"/>
                </a:solidFill>
                <a:hlinkClick r:id="rId2"/>
              </a:rPr>
              <a:t>Иван </a:t>
            </a:r>
            <a:r>
              <a:rPr lang="ru-RU" b="0" u="sng" dirty="0" err="1" smtClean="0">
                <a:solidFill>
                  <a:srgbClr val="FFFF00"/>
                </a:solidFill>
                <a:hlinkClick r:id="rId2"/>
              </a:rPr>
              <a:t>Кириллович</a:t>
            </a:r>
            <a:r>
              <a:rPr lang="ru-RU" b="0" u="sng" dirty="0" err="1" smtClean="0">
                <a:solidFill>
                  <a:srgbClr val="FFFF00"/>
                </a:solidFill>
              </a:rPr>
              <a:t>Кириллов</a:t>
            </a:r>
            <a:r>
              <a:rPr lang="ru-RU" b="0" u="sng" dirty="0" smtClean="0">
                <a:solidFill>
                  <a:srgbClr val="FFFF00"/>
                </a:solidFill>
              </a:rPr>
              <a:t> </a:t>
            </a:r>
            <a:endParaRPr lang="ru-RU" b="0" u="sng" dirty="0">
              <a:solidFill>
                <a:srgbClr val="FFFF00"/>
              </a:solidFill>
            </a:endParaRPr>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p:txBody>
          <a:bodyPr/>
          <a:lstStyle/>
          <a:p>
            <a:r>
              <a:rPr lang="ru-RU" dirty="0" err="1" smtClean="0"/>
              <a:t>обер-секретарь</a:t>
            </a:r>
            <a:r>
              <a:rPr lang="ru-RU" dirty="0" smtClean="0"/>
              <a:t> сената, географ и статистик.</a:t>
            </a:r>
          </a:p>
          <a:p>
            <a:r>
              <a:rPr lang="ru-RU" dirty="0" smtClean="0"/>
              <a:t>Создатель Атласа.</a:t>
            </a:r>
          </a:p>
          <a:p>
            <a:r>
              <a:rPr lang="ru-RU" dirty="0" smtClean="0"/>
              <a:t>Атлас этот был в ходу около </a:t>
            </a:r>
            <a:r>
              <a:rPr lang="ru-RU" dirty="0" err="1" smtClean="0"/>
              <a:t>полустолетия</a:t>
            </a:r>
            <a:r>
              <a:rPr lang="ru-RU" dirty="0" smtClean="0"/>
              <a:t>; еще императрица Екатерина II в начале царствования купила для сената </a:t>
            </a:r>
            <a:r>
              <a:rPr lang="ru-RU" dirty="0" err="1" smtClean="0"/>
              <a:t>Кириловский</a:t>
            </a:r>
            <a:r>
              <a:rPr lang="ru-RU" dirty="0" smtClean="0"/>
              <a:t> атлас.</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6" name="Picture 4" descr="C:\Users\Наталья\Pictures\300px-Russian_Empire_1734_General_Map.jpg"/>
          <p:cNvPicPr>
            <a:picLocks noChangeAspect="1" noChangeArrowheads="1"/>
          </p:cNvPicPr>
          <p:nvPr/>
        </p:nvPicPr>
        <p:blipFill>
          <a:blip r:embed="rId3" cstate="print"/>
          <a:srcRect/>
          <a:stretch>
            <a:fillRect/>
          </a:stretch>
        </p:blipFill>
        <p:spPr bwMode="auto">
          <a:xfrm>
            <a:off x="0" y="1196752"/>
            <a:ext cx="4870111" cy="5103388"/>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77500" lnSpcReduction="20000"/>
          </a:bodyPr>
          <a:lstStyle/>
          <a:p>
            <a:r>
              <a:rPr lang="ru-RU" dirty="0" smtClean="0"/>
              <a:t>1725 г. Первая Камчатская экспедиция </a:t>
            </a:r>
            <a:r>
              <a:rPr lang="ru-RU" b="1" dirty="0" err="1" smtClean="0"/>
              <a:t>Витуса</a:t>
            </a:r>
            <a:r>
              <a:rPr lang="ru-RU" b="1" dirty="0" smtClean="0"/>
              <a:t> </a:t>
            </a:r>
            <a:r>
              <a:rPr lang="ru-RU" b="1" dirty="0" err="1" smtClean="0"/>
              <a:t>Йонассена</a:t>
            </a:r>
            <a:r>
              <a:rPr lang="ru-RU" b="1" dirty="0" smtClean="0"/>
              <a:t> Беринга.</a:t>
            </a:r>
          </a:p>
          <a:p>
            <a:r>
              <a:rPr lang="ru-RU" dirty="0" smtClean="0"/>
              <a:t>С 1725 по 1730 - начальник Первой Камчатской экспедиции. В 1730 году произведён в </a:t>
            </a:r>
            <a:r>
              <a:rPr lang="ru-RU" dirty="0" err="1" smtClean="0"/>
              <a:t>капитан-командоры</a:t>
            </a:r>
            <a:r>
              <a:rPr lang="ru-RU" dirty="0" smtClean="0"/>
              <a:t>. С 1733 года по день своей смерти, 8 декабря 1741 года - начальник Второй Камчатской экспедиции.</a:t>
            </a:r>
          </a:p>
          <a:p>
            <a:r>
              <a:rPr lang="ru-RU" dirty="0" smtClean="0"/>
              <a:t>Похоронен на острове Беринга в бухте Командор. </a:t>
            </a:r>
          </a:p>
          <a:p>
            <a:r>
              <a:rPr lang="ru-RU" dirty="0" smtClean="0"/>
              <a:t>На месте гибели Беринга стоит четыре памятника.</a:t>
            </a:r>
          </a:p>
          <a:p>
            <a:endParaRPr lang="ru-RU" b="1"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32770" name="Picture 2" descr="C:\Users\Наталья\Pictures\Vitus_Bering_1681-1741.jpg"/>
          <p:cNvPicPr>
            <a:picLocks noGrp="1" noChangeAspect="1" noChangeArrowheads="1"/>
          </p:cNvPicPr>
          <p:nvPr>
            <p:ph sz="half" idx="1"/>
          </p:nvPr>
        </p:nvPicPr>
        <p:blipFill>
          <a:blip r:embed="rId2" cstate="print"/>
          <a:srcRect/>
          <a:stretch>
            <a:fillRect/>
          </a:stretch>
        </p:blipFill>
        <p:spPr bwMode="auto">
          <a:xfrm>
            <a:off x="226080" y="908720"/>
            <a:ext cx="4561944" cy="5421931"/>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solidFill>
                  <a:srgbClr val="FF0000"/>
                </a:solidFill>
              </a:rPr>
              <a:t>Вторая половина 18 </a:t>
            </a:r>
            <a:r>
              <a:rPr lang="ru-RU" dirty="0" err="1" smtClean="0">
                <a:solidFill>
                  <a:srgbClr val="FF0000"/>
                </a:solidFill>
              </a:rPr>
              <a:t>века-академические</a:t>
            </a:r>
            <a:r>
              <a:rPr lang="ru-RU" dirty="0" smtClean="0">
                <a:solidFill>
                  <a:srgbClr val="FF0000"/>
                </a:solidFill>
              </a:rPr>
              <a:t> экспедиции.</a:t>
            </a:r>
            <a:endParaRPr lang="ru-RU" dirty="0">
              <a:solidFill>
                <a:srgbClr val="FF0000"/>
              </a:solidFill>
            </a:endParaRPr>
          </a:p>
        </p:txBody>
      </p:sp>
      <p:sp>
        <p:nvSpPr>
          <p:cNvPr id="3" name="Содержимое 2"/>
          <p:cNvSpPr>
            <a:spLocks noGrp="1"/>
          </p:cNvSpPr>
          <p:nvPr>
            <p:ph sz="half" idx="1"/>
          </p:nvPr>
        </p:nvSpPr>
        <p:spPr>
          <a:xfrm>
            <a:off x="457200" y="1600200"/>
            <a:ext cx="2530624" cy="4525963"/>
          </a:xfrm>
        </p:spPr>
        <p:txBody>
          <a:bodyPr>
            <a:normAutofit/>
          </a:bodyPr>
          <a:lstStyle/>
          <a:p>
            <a:endParaRPr lang="ru-RU" dirty="0"/>
          </a:p>
        </p:txBody>
      </p:sp>
      <p:sp>
        <p:nvSpPr>
          <p:cNvPr id="4" name="Содержимое 3"/>
          <p:cNvSpPr>
            <a:spLocks noGrp="1"/>
          </p:cNvSpPr>
          <p:nvPr>
            <p:ph sz="half" idx="2"/>
          </p:nvPr>
        </p:nvSpPr>
        <p:spPr>
          <a:xfrm>
            <a:off x="1979712" y="1600200"/>
            <a:ext cx="6707088" cy="4525963"/>
          </a:xfrm>
        </p:spPr>
        <p:txBody>
          <a:bodyPr>
            <a:normAutofit/>
          </a:bodyPr>
          <a:lstStyle/>
          <a:p>
            <a:r>
              <a:rPr lang="ru-RU" sz="4000" dirty="0" smtClean="0"/>
              <a:t>Исследование территории европейской части России от Баренцева моря до Астрахани и Ростова – на –Дону, юга Урала и Сибири.</a:t>
            </a:r>
          </a:p>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19 век</a:t>
            </a:r>
            <a:endParaRPr lang="ru-RU" dirty="0">
              <a:solidFill>
                <a:srgbClr val="FF0000"/>
              </a:solidFill>
            </a:endParaRPr>
          </a:p>
        </p:txBody>
      </p:sp>
      <p:sp>
        <p:nvSpPr>
          <p:cNvPr id="4" name="Содержимое 3"/>
          <p:cNvSpPr>
            <a:spLocks noGrp="1"/>
          </p:cNvSpPr>
          <p:nvPr>
            <p:ph sz="half" idx="2"/>
          </p:nvPr>
        </p:nvSpPr>
        <p:spPr/>
        <p:txBody>
          <a:bodyPr/>
          <a:lstStyle/>
          <a:p>
            <a:r>
              <a:rPr lang="ru-RU" dirty="0" smtClean="0"/>
              <a:t>1845 г.- основание Русского географического общества по указу Николая 1.</a:t>
            </a:r>
          </a:p>
          <a:p>
            <a:endParaRPr lang="ru-RU" dirty="0" smtClean="0"/>
          </a:p>
          <a:p>
            <a:endParaRPr lang="ru-RU" dirty="0" smtClean="0"/>
          </a:p>
          <a:p>
            <a:r>
              <a:rPr lang="ru-RU" dirty="0" smtClean="0"/>
              <a:t>Санкт-Петербург, переулок </a:t>
            </a:r>
            <a:r>
              <a:rPr lang="ru-RU" dirty="0" err="1" smtClean="0"/>
              <a:t>Гривцова</a:t>
            </a:r>
            <a:r>
              <a:rPr lang="ru-RU" dirty="0" smtClean="0"/>
              <a:t>, 10</a:t>
            </a:r>
          </a:p>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34818" name="Picture 2" descr="C:\Users\Наталья\Pictures\300px-Muziy_SPb_2010_3392.jpg"/>
          <p:cNvPicPr>
            <a:picLocks noGrp="1" noChangeAspect="1" noChangeArrowheads="1"/>
          </p:cNvPicPr>
          <p:nvPr>
            <p:ph sz="half" idx="1"/>
          </p:nvPr>
        </p:nvPicPr>
        <p:blipFill>
          <a:blip r:embed="rId2" cstate="print"/>
          <a:srcRect/>
          <a:stretch>
            <a:fillRect/>
          </a:stretch>
        </p:blipFill>
        <p:spPr bwMode="auto">
          <a:xfrm>
            <a:off x="323528" y="1268760"/>
            <a:ext cx="4752528" cy="504056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Таблица </a:t>
            </a:r>
            <a:br>
              <a:rPr lang="ru-RU" dirty="0" smtClean="0"/>
            </a:br>
            <a:endParaRPr lang="ru-RU" dirty="0"/>
          </a:p>
        </p:txBody>
      </p:sp>
      <p:sp>
        <p:nvSpPr>
          <p:cNvPr id="3" name="Нижний колонтитул 2"/>
          <p:cNvSpPr>
            <a:spLocks noGrp="1"/>
          </p:cNvSpPr>
          <p:nvPr>
            <p:ph type="ftr" sz="quarter" idx="11"/>
          </p:nvPr>
        </p:nvSpPr>
        <p:spPr/>
        <p:txBody>
          <a:bodyPr/>
          <a:lstStyle/>
          <a:p>
            <a:r>
              <a:rPr lang="ru-RU" smtClean="0"/>
              <a:t>Презентация Никитиной Натальи Геннадьевны</a:t>
            </a:r>
            <a:endParaRPr lang="ru-RU"/>
          </a:p>
        </p:txBody>
      </p:sp>
      <p:graphicFrame>
        <p:nvGraphicFramePr>
          <p:cNvPr id="5" name="Таблица 4"/>
          <p:cNvGraphicFramePr>
            <a:graphicFrameLocks noGrp="1"/>
          </p:cNvGraphicFramePr>
          <p:nvPr/>
        </p:nvGraphicFramePr>
        <p:xfrm>
          <a:off x="1524000" y="1397000"/>
          <a:ext cx="6096000" cy="4264248"/>
        </p:xfrm>
        <a:graphic>
          <a:graphicData uri="http://schemas.openxmlformats.org/drawingml/2006/table">
            <a:tbl>
              <a:tblPr firstRow="1" bandRow="1">
                <a:tableStyleId>{5C22544A-7EE6-4342-B048-85BDC9FD1C3A}</a:tableStyleId>
              </a:tblPr>
              <a:tblGrid>
                <a:gridCol w="2032000"/>
                <a:gridCol w="2032000"/>
                <a:gridCol w="2032000"/>
              </a:tblGrid>
              <a:tr h="1421416">
                <a:tc>
                  <a:txBody>
                    <a:bodyPr/>
                    <a:lstStyle/>
                    <a:p>
                      <a:r>
                        <a:rPr lang="ru-RU" dirty="0" smtClean="0"/>
                        <a:t>Временной</a:t>
                      </a:r>
                      <a:r>
                        <a:rPr lang="ru-RU" baseline="0" dirty="0" smtClean="0"/>
                        <a:t> период</a:t>
                      </a:r>
                      <a:endParaRPr lang="ru-RU" dirty="0"/>
                    </a:p>
                  </a:txBody>
                  <a:tcPr>
                    <a:noFill/>
                  </a:tcPr>
                </a:tc>
                <a:tc>
                  <a:txBody>
                    <a:bodyPr/>
                    <a:lstStyle/>
                    <a:p>
                      <a:r>
                        <a:rPr lang="ru-RU" dirty="0" smtClean="0"/>
                        <a:t>Основные события</a:t>
                      </a:r>
                      <a:endParaRPr lang="ru-RU" dirty="0"/>
                    </a:p>
                  </a:txBody>
                  <a:tcPr>
                    <a:noFill/>
                  </a:tcPr>
                </a:tc>
                <a:tc>
                  <a:txBody>
                    <a:bodyPr/>
                    <a:lstStyle/>
                    <a:p>
                      <a:r>
                        <a:rPr lang="ru-RU" dirty="0" smtClean="0"/>
                        <a:t>Кто совершал  путешествия</a:t>
                      </a:r>
                      <a:endParaRPr lang="ru-RU" dirty="0"/>
                    </a:p>
                  </a:txBody>
                  <a:tcPr>
                    <a:noFill/>
                  </a:tcPr>
                </a:tc>
              </a:tr>
              <a:tr h="1421416">
                <a:tc>
                  <a:txBody>
                    <a:bodyPr/>
                    <a:lstStyle/>
                    <a:p>
                      <a:endParaRPr lang="ru-RU"/>
                    </a:p>
                  </a:txBody>
                  <a:tcPr>
                    <a:noFill/>
                  </a:tcPr>
                </a:tc>
                <a:tc>
                  <a:txBody>
                    <a:bodyPr/>
                    <a:lstStyle/>
                    <a:p>
                      <a:endParaRPr lang="ru-RU"/>
                    </a:p>
                  </a:txBody>
                  <a:tcPr>
                    <a:noFill/>
                  </a:tcPr>
                </a:tc>
                <a:tc>
                  <a:txBody>
                    <a:bodyPr/>
                    <a:lstStyle/>
                    <a:p>
                      <a:endParaRPr lang="ru-RU" dirty="0"/>
                    </a:p>
                  </a:txBody>
                  <a:tcPr>
                    <a:noFill/>
                  </a:tcPr>
                </a:tc>
              </a:tr>
              <a:tr h="1421416">
                <a:tc>
                  <a:txBody>
                    <a:bodyPr/>
                    <a:lstStyle/>
                    <a:p>
                      <a:endParaRPr lang="ru-RU"/>
                    </a:p>
                  </a:txBody>
                  <a:tcPr>
                    <a:noFill/>
                  </a:tcPr>
                </a:tc>
                <a:tc>
                  <a:txBody>
                    <a:bodyPr/>
                    <a:lstStyle/>
                    <a:p>
                      <a:endParaRPr lang="ru-RU"/>
                    </a:p>
                  </a:txBody>
                  <a:tcPr>
                    <a:noFill/>
                  </a:tcPr>
                </a:tc>
                <a:tc>
                  <a:txBody>
                    <a:bodyPr/>
                    <a:lstStyle/>
                    <a:p>
                      <a:endParaRPr lang="ru-RU" dirty="0"/>
                    </a:p>
                  </a:txBody>
                  <a:tcPr>
                    <a:noFill/>
                  </a:tcPr>
                </a:tc>
              </a:tr>
            </a:tbl>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Домашнее задание</a:t>
            </a:r>
            <a:endParaRPr lang="ru-RU" dirty="0"/>
          </a:p>
        </p:txBody>
      </p:sp>
      <p:sp>
        <p:nvSpPr>
          <p:cNvPr id="3" name="Содержимое 2"/>
          <p:cNvSpPr>
            <a:spLocks noGrp="1"/>
          </p:cNvSpPr>
          <p:nvPr>
            <p:ph idx="1"/>
          </p:nvPr>
        </p:nvSpPr>
        <p:spPr/>
        <p:txBody>
          <a:bodyPr/>
          <a:lstStyle/>
          <a:p>
            <a:r>
              <a:rPr lang="ru-RU" dirty="0" smtClean="0"/>
              <a:t>§ 10</a:t>
            </a:r>
            <a:r>
              <a:rPr lang="ru-RU" smtClean="0"/>
              <a:t>, вопрос 3</a:t>
            </a:r>
            <a:endParaRPr lang="ru-RU"/>
          </a:p>
        </p:txBody>
      </p:sp>
      <p:sp>
        <p:nvSpPr>
          <p:cNvPr id="4" name="Нижний колонтитул 3"/>
          <p:cNvSpPr>
            <a:spLocks noGrp="1"/>
          </p:cNvSpPr>
          <p:nvPr>
            <p:ph type="ftr" sz="quarter" idx="11"/>
          </p:nvPr>
        </p:nvSpPr>
        <p:spPr/>
        <p:txBody>
          <a:bodyPr/>
          <a:lstStyle/>
          <a:p>
            <a:r>
              <a:rPr lang="ru-RU" smtClean="0"/>
              <a:t>Презентация Никитиной Натальи Геннадьевны</a:t>
            </a:r>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ru-RU" dirty="0" smtClean="0">
                <a:solidFill>
                  <a:srgbClr val="FF0000"/>
                </a:solidFill>
              </a:rPr>
              <a:t>12 век «Повесть временных лет»</a:t>
            </a:r>
            <a:br>
              <a:rPr lang="ru-RU" dirty="0" smtClean="0">
                <a:solidFill>
                  <a:srgbClr val="FF0000"/>
                </a:solidFill>
              </a:rPr>
            </a:br>
            <a:endParaRPr lang="ru-RU" dirty="0">
              <a:solidFill>
                <a:srgbClr val="FF0000"/>
              </a:solidFill>
            </a:endParaRPr>
          </a:p>
        </p:txBody>
      </p:sp>
      <p:sp>
        <p:nvSpPr>
          <p:cNvPr id="5" name="Текст 4"/>
          <p:cNvSpPr>
            <a:spLocks noGrp="1"/>
          </p:cNvSpPr>
          <p:nvPr>
            <p:ph type="body" idx="1"/>
          </p:nvPr>
        </p:nvSpPr>
        <p:spPr/>
        <p:txBody>
          <a:bodyPr/>
          <a:lstStyle/>
          <a:p>
            <a:endParaRPr lang="ru-RU"/>
          </a:p>
        </p:txBody>
      </p:sp>
      <p:sp>
        <p:nvSpPr>
          <p:cNvPr id="7" name="Текст 6"/>
          <p:cNvSpPr>
            <a:spLocks noGrp="1"/>
          </p:cNvSpPr>
          <p:nvPr>
            <p:ph type="body" sz="half" idx="3"/>
          </p:nvPr>
        </p:nvSpPr>
        <p:spPr/>
        <p:txBody>
          <a:bodyPr/>
          <a:lstStyle/>
          <a:p>
            <a:endParaRPr lang="ru-RU" dirty="0"/>
          </a:p>
        </p:txBody>
      </p:sp>
      <p:sp>
        <p:nvSpPr>
          <p:cNvPr id="6" name="Содержимое 5"/>
          <p:cNvSpPr>
            <a:spLocks noGrp="1"/>
          </p:cNvSpPr>
          <p:nvPr>
            <p:ph sz="quarter" idx="2"/>
          </p:nvPr>
        </p:nvSpPr>
        <p:spPr/>
        <p:txBody>
          <a:bodyPr/>
          <a:lstStyle/>
          <a:p>
            <a:endParaRPr lang="ru-RU"/>
          </a:p>
        </p:txBody>
      </p:sp>
      <p:sp>
        <p:nvSpPr>
          <p:cNvPr id="8" name="Содержимое 7"/>
          <p:cNvSpPr>
            <a:spLocks noGrp="1"/>
          </p:cNvSpPr>
          <p:nvPr>
            <p:ph sz="quarter" idx="4"/>
          </p:nvPr>
        </p:nvSpPr>
        <p:spPr>
          <a:xfrm>
            <a:off x="4645025" y="2362200"/>
            <a:ext cx="4319463" cy="3763963"/>
          </a:xfrm>
        </p:spPr>
        <p:txBody>
          <a:bodyPr>
            <a:normAutofit fontScale="85000" lnSpcReduction="10000"/>
          </a:bodyPr>
          <a:lstStyle/>
          <a:p>
            <a:r>
              <a:rPr lang="ru-RU" dirty="0" smtClean="0"/>
              <a:t>Новгородская республика.</a:t>
            </a:r>
          </a:p>
          <a:p>
            <a:r>
              <a:rPr lang="ru-RU" dirty="0" smtClean="0"/>
              <a:t>С 10 века новгородцы осваивают Европейский Север.</a:t>
            </a:r>
          </a:p>
          <a:p>
            <a:r>
              <a:rPr lang="ru-RU" dirty="0" smtClean="0"/>
              <a:t>11 век – покоряют Белое, Баренцево моря.</a:t>
            </a:r>
          </a:p>
          <a:p>
            <a:r>
              <a:rPr lang="ru-RU" dirty="0" smtClean="0"/>
              <a:t>12 век- овладевают территорией от Кольского полуострова до реки Печоры, открыли архипелаг Новая Земля, вышли к Северному Уралу и начали осваивать Западную Сибирь.</a:t>
            </a:r>
            <a:endParaRPr lang="ru-RU" dirty="0"/>
          </a:p>
        </p:txBody>
      </p:sp>
      <p:sp>
        <p:nvSpPr>
          <p:cNvPr id="2" name="Нижний колонтитул 1"/>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050" name="Picture 2" descr="File:14 2 List of Radzivill Chron.jpg">
            <a:hlinkClick r:id="rId2"/>
          </p:cNvPr>
          <p:cNvPicPr>
            <a:picLocks noChangeAspect="1" noChangeArrowheads="1"/>
          </p:cNvPicPr>
          <p:nvPr/>
        </p:nvPicPr>
        <p:blipFill>
          <a:blip r:embed="rId3" cstate="print"/>
          <a:srcRect/>
          <a:stretch>
            <a:fillRect/>
          </a:stretch>
        </p:blipFill>
        <p:spPr bwMode="auto">
          <a:xfrm>
            <a:off x="251520" y="908720"/>
            <a:ext cx="4536504" cy="5400600"/>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r>
            <a:br>
              <a:rPr lang="ru-RU" dirty="0" smtClean="0"/>
            </a:br>
            <a:r>
              <a:rPr lang="ru-RU" dirty="0" smtClean="0">
                <a:solidFill>
                  <a:srgbClr val="FF0000"/>
                </a:solidFill>
              </a:rPr>
              <a:t>14-15 века.</a:t>
            </a:r>
            <a:endParaRPr lang="ru-RU" dirty="0">
              <a:solidFill>
                <a:srgbClr val="FF0000"/>
              </a:solidFill>
            </a:endParaRPr>
          </a:p>
        </p:txBody>
      </p:sp>
      <p:pic>
        <p:nvPicPr>
          <p:cNvPr id="21506" name="Picture 2" descr="C:\Users\Наталья\Pictures\19_1.jpg"/>
          <p:cNvPicPr>
            <a:picLocks noGrp="1" noChangeAspect="1" noChangeArrowheads="1"/>
          </p:cNvPicPr>
          <p:nvPr>
            <p:ph sz="half" idx="1"/>
          </p:nvPr>
        </p:nvPicPr>
        <p:blipFill>
          <a:blip r:embed="rId2" cstate="print"/>
          <a:stretch>
            <a:fillRect/>
          </a:stretch>
        </p:blipFill>
        <p:spPr bwMode="auto">
          <a:xfrm>
            <a:off x="650274" y="1600200"/>
            <a:ext cx="3652452" cy="4525963"/>
          </a:xfrm>
          <a:prstGeom prst="rect">
            <a:avLst/>
          </a:prstGeom>
          <a:noFill/>
          <a:ln w="28575">
            <a:solidFill>
              <a:schemeClr val="tx1"/>
            </a:solidFill>
          </a:ln>
        </p:spPr>
      </p:pic>
      <p:sp>
        <p:nvSpPr>
          <p:cNvPr id="7" name="Содержимое 6"/>
          <p:cNvSpPr>
            <a:spLocks noGrp="1"/>
          </p:cNvSpPr>
          <p:nvPr>
            <p:ph sz="half" idx="2"/>
          </p:nvPr>
        </p:nvSpPr>
        <p:spPr/>
        <p:txBody>
          <a:bodyPr>
            <a:normAutofit lnSpcReduction="10000"/>
          </a:bodyPr>
          <a:lstStyle/>
          <a:p>
            <a:r>
              <a:rPr lang="ru-RU" dirty="0" smtClean="0"/>
              <a:t>Роль Московского княжества.</a:t>
            </a:r>
          </a:p>
          <a:p>
            <a:r>
              <a:rPr lang="ru-RU" dirty="0" smtClean="0"/>
              <a:t>Присоединение стран Коми и Перми Великой.</a:t>
            </a:r>
          </a:p>
          <a:p>
            <a:r>
              <a:rPr lang="ru-RU" dirty="0" smtClean="0"/>
              <a:t>Определение меридионального направления Урала.</a:t>
            </a:r>
          </a:p>
          <a:p>
            <a:r>
              <a:rPr lang="ru-RU" dirty="0" smtClean="0"/>
              <a:t>В конце 15 века русские достигли Иртыша.</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a:t>
            </a:r>
            <a:r>
              <a:rPr lang="ru-RU" dirty="0" smtClean="0">
                <a:solidFill>
                  <a:srgbClr val="FF0000"/>
                </a:solidFill>
              </a:rPr>
              <a:t>16</a:t>
            </a:r>
            <a:r>
              <a:rPr lang="ru-RU" dirty="0" smtClean="0"/>
              <a:t> </a:t>
            </a:r>
            <a:r>
              <a:rPr lang="ru-RU" dirty="0" smtClean="0">
                <a:solidFill>
                  <a:srgbClr val="FF0000"/>
                </a:solidFill>
              </a:rPr>
              <a:t>век</a:t>
            </a:r>
            <a:endParaRPr lang="ru-RU" dirty="0">
              <a:solidFill>
                <a:srgbClr val="FF0000"/>
              </a:solidFill>
            </a:endParaRPr>
          </a:p>
        </p:txBody>
      </p:sp>
      <p:sp>
        <p:nvSpPr>
          <p:cNvPr id="4" name="Содержимое 3"/>
          <p:cNvSpPr>
            <a:spLocks noGrp="1"/>
          </p:cNvSpPr>
          <p:nvPr>
            <p:ph sz="half" idx="2"/>
          </p:nvPr>
        </p:nvSpPr>
        <p:spPr/>
        <p:txBody>
          <a:bodyPr/>
          <a:lstStyle/>
          <a:p>
            <a:r>
              <a:rPr lang="ru-RU" dirty="0" smtClean="0"/>
              <a:t>«Большой чертеж всему Московскому государству»</a:t>
            </a:r>
          </a:p>
          <a:p>
            <a:r>
              <a:rPr lang="ru-RU" dirty="0" smtClean="0"/>
              <a:t>Территория от устья Невы до Енисея и от Баренцева Моря до Черного моря.</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2530" name="Picture 2" descr="C:\Users\Наталья\Pictures\19_2.jpg"/>
          <p:cNvPicPr>
            <a:picLocks noGrp="1" noChangeAspect="1" noChangeArrowheads="1"/>
          </p:cNvPicPr>
          <p:nvPr>
            <p:ph sz="half" idx="1"/>
          </p:nvPr>
        </p:nvPicPr>
        <p:blipFill>
          <a:blip r:embed="rId2" cstate="print"/>
          <a:srcRect/>
          <a:stretch>
            <a:fillRect/>
          </a:stretch>
        </p:blipFill>
        <p:spPr bwMode="auto">
          <a:xfrm>
            <a:off x="251520" y="260648"/>
            <a:ext cx="5001258" cy="5976664"/>
          </a:xfrm>
          <a:prstGeom prst="rect">
            <a:avLst/>
          </a:prstGeom>
          <a:noFill/>
        </p:spPr>
      </p:pic>
      <p:cxnSp>
        <p:nvCxnSpPr>
          <p:cNvPr id="8" name="Прямая соединительная линия 7"/>
          <p:cNvCxnSpPr/>
          <p:nvPr/>
        </p:nvCxnSpPr>
        <p:spPr>
          <a:xfrm>
            <a:off x="1547664" y="764704"/>
            <a:ext cx="0" cy="216024"/>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Прямая соединительная линия 9"/>
          <p:cNvCxnSpPr/>
          <p:nvPr/>
        </p:nvCxnSpPr>
        <p:spPr>
          <a:xfrm>
            <a:off x="1403648" y="764704"/>
            <a:ext cx="72008" cy="216024"/>
          </a:xfrm>
          <a:prstGeom prst="line">
            <a:avLst/>
          </a:prstGeom>
          <a:ln cmpd="sng">
            <a:solidFill>
              <a:srgbClr val="FF0000">
                <a:alpha val="0"/>
              </a:srgbClr>
            </a:solidFill>
          </a:ln>
        </p:spPr>
        <p:style>
          <a:lnRef idx="1">
            <a:schemeClr val="accent1"/>
          </a:lnRef>
          <a:fillRef idx="0">
            <a:schemeClr val="accent1"/>
          </a:fillRef>
          <a:effectRef idx="0">
            <a:schemeClr val="accent1"/>
          </a:effectRef>
          <a:fontRef idx="minor">
            <a:schemeClr val="tx1"/>
          </a:fontRef>
        </p:style>
      </p:cxnSp>
      <p:cxnSp>
        <p:nvCxnSpPr>
          <p:cNvPr id="12" name="Прямая соединительная линия 11"/>
          <p:cNvCxnSpPr/>
          <p:nvPr/>
        </p:nvCxnSpPr>
        <p:spPr>
          <a:xfrm flipH="1">
            <a:off x="1331640" y="980728"/>
            <a:ext cx="216024" cy="28803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Дуга 13"/>
          <p:cNvSpPr/>
          <p:nvPr/>
        </p:nvSpPr>
        <p:spPr>
          <a:xfrm>
            <a:off x="1187624" y="1340768"/>
            <a:ext cx="72008" cy="36004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cxnSp>
        <p:nvCxnSpPr>
          <p:cNvPr id="16" name="Прямая соединительная линия 15"/>
          <p:cNvCxnSpPr/>
          <p:nvPr/>
        </p:nvCxnSpPr>
        <p:spPr>
          <a:xfrm flipH="1">
            <a:off x="1187624" y="1772816"/>
            <a:ext cx="72008" cy="432048"/>
          </a:xfrm>
          <a:prstGeom prst="line">
            <a:avLst/>
          </a:prstGeom>
        </p:spPr>
        <p:style>
          <a:lnRef idx="1">
            <a:schemeClr val="accent1"/>
          </a:lnRef>
          <a:fillRef idx="0">
            <a:schemeClr val="accent1"/>
          </a:fillRef>
          <a:effectRef idx="0">
            <a:schemeClr val="accent1"/>
          </a:effectRef>
          <a:fontRef idx="minor">
            <a:schemeClr val="tx1"/>
          </a:fontRef>
        </p:style>
      </p:cxnSp>
      <p:sp>
        <p:nvSpPr>
          <p:cNvPr id="17" name="Полилиния 16"/>
          <p:cNvSpPr/>
          <p:nvPr/>
        </p:nvSpPr>
        <p:spPr>
          <a:xfrm>
            <a:off x="618979" y="621323"/>
            <a:ext cx="4288301" cy="3756074"/>
          </a:xfrm>
          <a:custGeom>
            <a:avLst/>
            <a:gdLst>
              <a:gd name="connsiteX0" fmla="*/ 534572 w 4288301"/>
              <a:gd name="connsiteY0" fmla="*/ 1615440 h 3756074"/>
              <a:gd name="connsiteX1" fmla="*/ 42203 w 4288301"/>
              <a:gd name="connsiteY1" fmla="*/ 2192215 h 3756074"/>
              <a:gd name="connsiteX2" fmla="*/ 281353 w 4288301"/>
              <a:gd name="connsiteY2" fmla="*/ 2543908 h 3756074"/>
              <a:gd name="connsiteX3" fmla="*/ 267286 w 4288301"/>
              <a:gd name="connsiteY3" fmla="*/ 2473569 h 3756074"/>
              <a:gd name="connsiteX4" fmla="*/ 267286 w 4288301"/>
              <a:gd name="connsiteY4" fmla="*/ 2501705 h 3756074"/>
              <a:gd name="connsiteX5" fmla="*/ 478301 w 4288301"/>
              <a:gd name="connsiteY5" fmla="*/ 2811194 h 3756074"/>
              <a:gd name="connsiteX6" fmla="*/ 492369 w 4288301"/>
              <a:gd name="connsiteY6" fmla="*/ 2867465 h 3756074"/>
              <a:gd name="connsiteX7" fmla="*/ 407963 w 4288301"/>
              <a:gd name="connsiteY7" fmla="*/ 3050345 h 3756074"/>
              <a:gd name="connsiteX8" fmla="*/ 281353 w 4288301"/>
              <a:gd name="connsiteY8" fmla="*/ 3148819 h 3756074"/>
              <a:gd name="connsiteX9" fmla="*/ 168812 w 4288301"/>
              <a:gd name="connsiteY9" fmla="*/ 3247292 h 3756074"/>
              <a:gd name="connsiteX10" fmla="*/ 56270 w 4288301"/>
              <a:gd name="connsiteY10" fmla="*/ 3359834 h 3756074"/>
              <a:gd name="connsiteX11" fmla="*/ 464233 w 4288301"/>
              <a:gd name="connsiteY11" fmla="*/ 3697459 h 3756074"/>
              <a:gd name="connsiteX12" fmla="*/ 534572 w 4288301"/>
              <a:gd name="connsiteY12" fmla="*/ 3711526 h 3756074"/>
              <a:gd name="connsiteX13" fmla="*/ 759655 w 4288301"/>
              <a:gd name="connsiteY13" fmla="*/ 3514579 h 3756074"/>
              <a:gd name="connsiteX14" fmla="*/ 970670 w 4288301"/>
              <a:gd name="connsiteY14" fmla="*/ 3345766 h 3756074"/>
              <a:gd name="connsiteX15" fmla="*/ 1055076 w 4288301"/>
              <a:gd name="connsiteY15" fmla="*/ 3275428 h 3756074"/>
              <a:gd name="connsiteX16" fmla="*/ 1125415 w 4288301"/>
              <a:gd name="connsiteY16" fmla="*/ 2965939 h 3756074"/>
              <a:gd name="connsiteX17" fmla="*/ 1266092 w 4288301"/>
              <a:gd name="connsiteY17" fmla="*/ 2783059 h 3756074"/>
              <a:gd name="connsiteX18" fmla="*/ 1420836 w 4288301"/>
              <a:gd name="connsiteY18" fmla="*/ 2937803 h 3756074"/>
              <a:gd name="connsiteX19" fmla="*/ 1589649 w 4288301"/>
              <a:gd name="connsiteY19" fmla="*/ 2994074 h 3756074"/>
              <a:gd name="connsiteX20" fmla="*/ 1716258 w 4288301"/>
              <a:gd name="connsiteY20" fmla="*/ 2881532 h 3756074"/>
              <a:gd name="connsiteX21" fmla="*/ 1913206 w 4288301"/>
              <a:gd name="connsiteY21" fmla="*/ 2783059 h 3756074"/>
              <a:gd name="connsiteX22" fmla="*/ 2250830 w 4288301"/>
              <a:gd name="connsiteY22" fmla="*/ 3008142 h 3756074"/>
              <a:gd name="connsiteX23" fmla="*/ 2264898 w 4288301"/>
              <a:gd name="connsiteY23" fmla="*/ 2726788 h 3756074"/>
              <a:gd name="connsiteX24" fmla="*/ 2630658 w 4288301"/>
              <a:gd name="connsiteY24" fmla="*/ 2698652 h 3756074"/>
              <a:gd name="connsiteX25" fmla="*/ 2897944 w 4288301"/>
              <a:gd name="connsiteY25" fmla="*/ 2417299 h 3756074"/>
              <a:gd name="connsiteX26" fmla="*/ 3291839 w 4288301"/>
              <a:gd name="connsiteY26" fmla="*/ 2389163 h 3756074"/>
              <a:gd name="connsiteX27" fmla="*/ 3488787 w 4288301"/>
              <a:gd name="connsiteY27" fmla="*/ 2290689 h 3756074"/>
              <a:gd name="connsiteX28" fmla="*/ 3742006 w 4288301"/>
              <a:gd name="connsiteY28" fmla="*/ 1938997 h 3756074"/>
              <a:gd name="connsiteX29" fmla="*/ 4065563 w 4288301"/>
              <a:gd name="connsiteY29" fmla="*/ 1671711 h 3756074"/>
              <a:gd name="connsiteX30" fmla="*/ 4276578 w 4288301"/>
              <a:gd name="connsiteY30" fmla="*/ 1404425 h 3756074"/>
              <a:gd name="connsiteX31" fmla="*/ 3995224 w 4288301"/>
              <a:gd name="connsiteY31" fmla="*/ 1376289 h 3756074"/>
              <a:gd name="connsiteX32" fmla="*/ 3995224 w 4288301"/>
              <a:gd name="connsiteY32" fmla="*/ 926123 h 3756074"/>
              <a:gd name="connsiteX33" fmla="*/ 3910818 w 4288301"/>
              <a:gd name="connsiteY33" fmla="*/ 926123 h 3756074"/>
              <a:gd name="connsiteX34" fmla="*/ 3868615 w 4288301"/>
              <a:gd name="connsiteY34" fmla="*/ 785446 h 3756074"/>
              <a:gd name="connsiteX35" fmla="*/ 3995224 w 4288301"/>
              <a:gd name="connsiteY35" fmla="*/ 715108 h 3756074"/>
              <a:gd name="connsiteX36" fmla="*/ 3981156 w 4288301"/>
              <a:gd name="connsiteY36" fmla="*/ 658837 h 3756074"/>
              <a:gd name="connsiteX37" fmla="*/ 3559126 w 4288301"/>
              <a:gd name="connsiteY37" fmla="*/ 504092 h 3756074"/>
              <a:gd name="connsiteX38" fmla="*/ 2785403 w 4288301"/>
              <a:gd name="connsiteY38" fmla="*/ 67994 h 3756074"/>
              <a:gd name="connsiteX39" fmla="*/ 2799470 w 4288301"/>
              <a:gd name="connsiteY39" fmla="*/ 96129 h 3756074"/>
              <a:gd name="connsiteX40" fmla="*/ 2757267 w 4288301"/>
              <a:gd name="connsiteY40" fmla="*/ 67994 h 3756074"/>
              <a:gd name="connsiteX41" fmla="*/ 2954215 w 4288301"/>
              <a:gd name="connsiteY41" fmla="*/ 39859 h 3756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4288301" h="3756074">
                <a:moveTo>
                  <a:pt x="534572" y="1615440"/>
                </a:moveTo>
                <a:cubicBezTo>
                  <a:pt x="309489" y="1826455"/>
                  <a:pt x="84406" y="2037470"/>
                  <a:pt x="42203" y="2192215"/>
                </a:cubicBezTo>
                <a:cubicBezTo>
                  <a:pt x="0" y="2346960"/>
                  <a:pt x="243839" y="2497016"/>
                  <a:pt x="281353" y="2543908"/>
                </a:cubicBezTo>
                <a:cubicBezTo>
                  <a:pt x="318867" y="2590800"/>
                  <a:pt x="269630" y="2480603"/>
                  <a:pt x="267286" y="2473569"/>
                </a:cubicBezTo>
                <a:cubicBezTo>
                  <a:pt x="264942" y="2466535"/>
                  <a:pt x="232117" y="2445434"/>
                  <a:pt x="267286" y="2501705"/>
                </a:cubicBezTo>
                <a:cubicBezTo>
                  <a:pt x="302455" y="2557976"/>
                  <a:pt x="440787" y="2750234"/>
                  <a:pt x="478301" y="2811194"/>
                </a:cubicBezTo>
                <a:cubicBezTo>
                  <a:pt x="515815" y="2872154"/>
                  <a:pt x="504092" y="2827607"/>
                  <a:pt x="492369" y="2867465"/>
                </a:cubicBezTo>
                <a:cubicBezTo>
                  <a:pt x="480646" y="2907324"/>
                  <a:pt x="443132" y="3003453"/>
                  <a:pt x="407963" y="3050345"/>
                </a:cubicBezTo>
                <a:cubicBezTo>
                  <a:pt x="372794" y="3097237"/>
                  <a:pt x="321212" y="3115995"/>
                  <a:pt x="281353" y="3148819"/>
                </a:cubicBezTo>
                <a:cubicBezTo>
                  <a:pt x="241495" y="3181644"/>
                  <a:pt x="206326" y="3212123"/>
                  <a:pt x="168812" y="3247292"/>
                </a:cubicBezTo>
                <a:cubicBezTo>
                  <a:pt x="131298" y="3282461"/>
                  <a:pt x="7033" y="3284806"/>
                  <a:pt x="56270" y="3359834"/>
                </a:cubicBezTo>
                <a:cubicBezTo>
                  <a:pt x="105507" y="3434862"/>
                  <a:pt x="384516" y="3638844"/>
                  <a:pt x="464233" y="3697459"/>
                </a:cubicBezTo>
                <a:cubicBezTo>
                  <a:pt x="543950" y="3756074"/>
                  <a:pt x="485335" y="3742006"/>
                  <a:pt x="534572" y="3711526"/>
                </a:cubicBezTo>
                <a:cubicBezTo>
                  <a:pt x="583809" y="3681046"/>
                  <a:pt x="686972" y="3575539"/>
                  <a:pt x="759655" y="3514579"/>
                </a:cubicBezTo>
                <a:cubicBezTo>
                  <a:pt x="832338" y="3453619"/>
                  <a:pt x="921433" y="3385625"/>
                  <a:pt x="970670" y="3345766"/>
                </a:cubicBezTo>
                <a:cubicBezTo>
                  <a:pt x="1019907" y="3305908"/>
                  <a:pt x="1029285" y="3338733"/>
                  <a:pt x="1055076" y="3275428"/>
                </a:cubicBezTo>
                <a:cubicBezTo>
                  <a:pt x="1080867" y="3212124"/>
                  <a:pt x="1090246" y="3048000"/>
                  <a:pt x="1125415" y="2965939"/>
                </a:cubicBezTo>
                <a:cubicBezTo>
                  <a:pt x="1160584" y="2883878"/>
                  <a:pt x="1216855" y="2787748"/>
                  <a:pt x="1266092" y="2783059"/>
                </a:cubicBezTo>
                <a:cubicBezTo>
                  <a:pt x="1315329" y="2778370"/>
                  <a:pt x="1366910" y="2902634"/>
                  <a:pt x="1420836" y="2937803"/>
                </a:cubicBezTo>
                <a:cubicBezTo>
                  <a:pt x="1474762" y="2972972"/>
                  <a:pt x="1540412" y="3003452"/>
                  <a:pt x="1589649" y="2994074"/>
                </a:cubicBezTo>
                <a:cubicBezTo>
                  <a:pt x="1638886" y="2984696"/>
                  <a:pt x="1662332" y="2916701"/>
                  <a:pt x="1716258" y="2881532"/>
                </a:cubicBezTo>
                <a:cubicBezTo>
                  <a:pt x="1770184" y="2846363"/>
                  <a:pt x="1824111" y="2761957"/>
                  <a:pt x="1913206" y="2783059"/>
                </a:cubicBezTo>
                <a:cubicBezTo>
                  <a:pt x="2002301" y="2804161"/>
                  <a:pt x="2192215" y="3017521"/>
                  <a:pt x="2250830" y="3008142"/>
                </a:cubicBezTo>
                <a:cubicBezTo>
                  <a:pt x="2309445" y="2998763"/>
                  <a:pt x="2201593" y="2778370"/>
                  <a:pt x="2264898" y="2726788"/>
                </a:cubicBezTo>
                <a:cubicBezTo>
                  <a:pt x="2328203" y="2675206"/>
                  <a:pt x="2525150" y="2750233"/>
                  <a:pt x="2630658" y="2698652"/>
                </a:cubicBezTo>
                <a:cubicBezTo>
                  <a:pt x="2736166" y="2647071"/>
                  <a:pt x="2787747" y="2468881"/>
                  <a:pt x="2897944" y="2417299"/>
                </a:cubicBezTo>
                <a:cubicBezTo>
                  <a:pt x="3008141" y="2365718"/>
                  <a:pt x="3193365" y="2410265"/>
                  <a:pt x="3291839" y="2389163"/>
                </a:cubicBezTo>
                <a:cubicBezTo>
                  <a:pt x="3390313" y="2368061"/>
                  <a:pt x="3413759" y="2365717"/>
                  <a:pt x="3488787" y="2290689"/>
                </a:cubicBezTo>
                <a:cubicBezTo>
                  <a:pt x="3563815" y="2215661"/>
                  <a:pt x="3645877" y="2042160"/>
                  <a:pt x="3742006" y="1938997"/>
                </a:cubicBezTo>
                <a:cubicBezTo>
                  <a:pt x="3838135" y="1835834"/>
                  <a:pt x="3976468" y="1760806"/>
                  <a:pt x="4065563" y="1671711"/>
                </a:cubicBezTo>
                <a:cubicBezTo>
                  <a:pt x="4154658" y="1582616"/>
                  <a:pt x="4288301" y="1453662"/>
                  <a:pt x="4276578" y="1404425"/>
                </a:cubicBezTo>
                <a:cubicBezTo>
                  <a:pt x="4264855" y="1355188"/>
                  <a:pt x="4042116" y="1456006"/>
                  <a:pt x="3995224" y="1376289"/>
                </a:cubicBezTo>
                <a:cubicBezTo>
                  <a:pt x="3948332" y="1296572"/>
                  <a:pt x="4009292" y="1001151"/>
                  <a:pt x="3995224" y="926123"/>
                </a:cubicBezTo>
                <a:cubicBezTo>
                  <a:pt x="3981156" y="851095"/>
                  <a:pt x="3931920" y="949569"/>
                  <a:pt x="3910818" y="926123"/>
                </a:cubicBezTo>
                <a:cubicBezTo>
                  <a:pt x="3889717" y="902677"/>
                  <a:pt x="3854547" y="820615"/>
                  <a:pt x="3868615" y="785446"/>
                </a:cubicBezTo>
                <a:cubicBezTo>
                  <a:pt x="3882683" y="750277"/>
                  <a:pt x="3976467" y="736210"/>
                  <a:pt x="3995224" y="715108"/>
                </a:cubicBezTo>
                <a:cubicBezTo>
                  <a:pt x="4013981" y="694006"/>
                  <a:pt x="4053839" y="694006"/>
                  <a:pt x="3981156" y="658837"/>
                </a:cubicBezTo>
                <a:cubicBezTo>
                  <a:pt x="3908473" y="623668"/>
                  <a:pt x="3758418" y="602566"/>
                  <a:pt x="3559126" y="504092"/>
                </a:cubicBezTo>
                <a:cubicBezTo>
                  <a:pt x="3359834" y="405618"/>
                  <a:pt x="2912012" y="135988"/>
                  <a:pt x="2785403" y="67994"/>
                </a:cubicBezTo>
                <a:cubicBezTo>
                  <a:pt x="2658794" y="0"/>
                  <a:pt x="2804159" y="96129"/>
                  <a:pt x="2799470" y="96129"/>
                </a:cubicBezTo>
                <a:cubicBezTo>
                  <a:pt x="2794781" y="96129"/>
                  <a:pt x="2731476" y="77372"/>
                  <a:pt x="2757267" y="67994"/>
                </a:cubicBezTo>
                <a:cubicBezTo>
                  <a:pt x="2783058" y="58616"/>
                  <a:pt x="2954215" y="39859"/>
                  <a:pt x="2954215" y="39859"/>
                </a:cubicBezTo>
              </a:path>
            </a:pathLst>
          </a:custGeom>
          <a:ln w="762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ln>
            <a:noFill/>
          </a:ln>
        </p:spPr>
        <p:txBody>
          <a:bodyPr>
            <a:normAutofit fontScale="90000"/>
          </a:bodyPr>
          <a:lstStyle/>
          <a:p>
            <a:r>
              <a:rPr lang="ru-RU" dirty="0" smtClean="0">
                <a:solidFill>
                  <a:srgbClr val="FF0000"/>
                </a:solidFill>
              </a:rPr>
              <a:t>Поход Ермака Тимофеевича в Западную Сибирь</a:t>
            </a:r>
            <a:endParaRPr lang="ru-RU" dirty="0">
              <a:solidFill>
                <a:srgbClr val="FF0000"/>
              </a:solidFill>
            </a:endParaRPr>
          </a:p>
        </p:txBody>
      </p:sp>
      <p:sp>
        <p:nvSpPr>
          <p:cNvPr id="3" name="Содержимое 2"/>
          <p:cNvSpPr>
            <a:spLocks noGrp="1"/>
          </p:cNvSpPr>
          <p:nvPr>
            <p:ph sz="half" idx="1"/>
          </p:nvPr>
        </p:nvSpPr>
        <p:spPr>
          <a:xfrm>
            <a:off x="457200" y="1600200"/>
            <a:ext cx="4038600" cy="4925144"/>
          </a:xfrm>
        </p:spPr>
        <p:txBody>
          <a:bodyPr>
            <a:normAutofit fontScale="62500" lnSpcReduction="20000"/>
          </a:bodyPr>
          <a:lstStyle/>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endParaRPr lang="ru-RU" dirty="0" smtClean="0">
              <a:hlinkClick r:id="rId2" tooltip="Василий Иванович Суриков"/>
            </a:endParaRPr>
          </a:p>
          <a:p>
            <a:r>
              <a:rPr lang="ru-RU" dirty="0" smtClean="0">
                <a:hlinkClick r:id="rId2" tooltip="Василий Иванович Суриков"/>
              </a:rPr>
              <a:t>Василий Иванович Суриков</a:t>
            </a:r>
            <a:r>
              <a:rPr lang="ru-RU" dirty="0" smtClean="0"/>
              <a:t>, «Покорение Сибири Ермаком». Холст, масло</a:t>
            </a:r>
          </a:p>
          <a:p>
            <a:endParaRPr lang="ru-RU" dirty="0"/>
          </a:p>
        </p:txBody>
      </p:sp>
      <p:sp>
        <p:nvSpPr>
          <p:cNvPr id="4" name="Содержимое 3"/>
          <p:cNvSpPr>
            <a:spLocks noGrp="1"/>
          </p:cNvSpPr>
          <p:nvPr>
            <p:ph sz="half" idx="2"/>
          </p:nvPr>
        </p:nvSpPr>
        <p:spPr>
          <a:xfrm>
            <a:off x="6012160" y="1600200"/>
            <a:ext cx="2674640" cy="4525963"/>
          </a:xfrm>
        </p:spPr>
        <p:txBody>
          <a:bodyPr>
            <a:normAutofit fontScale="62500" lnSpcReduction="20000"/>
          </a:bodyPr>
          <a:lstStyle/>
          <a:p>
            <a:pPr>
              <a:buNone/>
            </a:pPr>
            <a:endParaRPr lang="ru-RU" sz="2900" b="1" dirty="0" smtClean="0"/>
          </a:p>
          <a:p>
            <a:pPr>
              <a:buNone/>
            </a:pPr>
            <a:endParaRPr lang="ru-RU" sz="2900" b="1" dirty="0" smtClean="0"/>
          </a:p>
          <a:p>
            <a:pPr>
              <a:buNone/>
            </a:pPr>
            <a:endParaRPr lang="ru-RU" sz="5100" b="1" dirty="0" smtClean="0"/>
          </a:p>
          <a:p>
            <a:pPr>
              <a:buNone/>
            </a:pPr>
            <a:r>
              <a:rPr lang="ru-RU" sz="5100" b="1" dirty="0" smtClean="0"/>
              <a:t>1582- 1585 гг. </a:t>
            </a:r>
            <a:endParaRPr lang="ru-RU" sz="5100" dirty="0" smtClean="0"/>
          </a:p>
          <a:p>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3556" name="Picture 4" descr="http://upload.wikimedia.org/wikipedia/commons/thumb/b/b6/Surikov_Pokoreniye_Sibiri_Yermakom.jpg/320px-Surikov_Pokoreniye_Sibiri_Yermakom.jpg">
            <a:hlinkClick r:id="rId3"/>
          </p:cNvPr>
          <p:cNvPicPr>
            <a:picLocks noChangeAspect="1" noChangeArrowheads="1"/>
          </p:cNvPicPr>
          <p:nvPr/>
        </p:nvPicPr>
        <p:blipFill>
          <a:blip r:embed="rId4" cstate="print"/>
          <a:srcRect/>
          <a:stretch>
            <a:fillRect/>
          </a:stretch>
        </p:blipFill>
        <p:spPr bwMode="auto">
          <a:xfrm>
            <a:off x="323528" y="1412776"/>
            <a:ext cx="5544616" cy="4032448"/>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lstStyle/>
          <a:p>
            <a:endParaRPr lang="ru-RU"/>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4578" name="Picture 2" descr="C:\Users\Наталья\Pictures\16-17 в.jpg"/>
          <p:cNvPicPr>
            <a:picLocks noGrp="1" noChangeAspect="1" noChangeArrowheads="1"/>
          </p:cNvPicPr>
          <p:nvPr>
            <p:ph sz="half" idx="1"/>
          </p:nvPr>
        </p:nvPicPr>
        <p:blipFill>
          <a:blip r:embed="rId2" cstate="print"/>
          <a:srcRect/>
          <a:stretch>
            <a:fillRect/>
          </a:stretch>
        </p:blipFill>
        <p:spPr bwMode="auto">
          <a:xfrm>
            <a:off x="457200" y="404664"/>
            <a:ext cx="8219256" cy="5904656"/>
          </a:xfrm>
          <a:prstGeom prst="rect">
            <a:avLst/>
          </a:prstGeom>
          <a:noFill/>
        </p:spPr>
      </p:pic>
      <p:sp>
        <p:nvSpPr>
          <p:cNvPr id="7" name="Полилиния 6"/>
          <p:cNvSpPr/>
          <p:nvPr/>
        </p:nvSpPr>
        <p:spPr>
          <a:xfrm>
            <a:off x="1198099" y="1448972"/>
            <a:ext cx="3481753" cy="2766647"/>
          </a:xfrm>
          <a:custGeom>
            <a:avLst/>
            <a:gdLst>
              <a:gd name="connsiteX0" fmla="*/ 1910861 w 3481753"/>
              <a:gd name="connsiteY0" fmla="*/ 0 h 2766647"/>
              <a:gd name="connsiteX1" fmla="*/ 1713913 w 3481753"/>
              <a:gd name="connsiteY1" fmla="*/ 112542 h 2766647"/>
              <a:gd name="connsiteX2" fmla="*/ 1446627 w 3481753"/>
              <a:gd name="connsiteY2" fmla="*/ 168813 h 2766647"/>
              <a:gd name="connsiteX3" fmla="*/ 1165273 w 3481753"/>
              <a:gd name="connsiteY3" fmla="*/ 520505 h 2766647"/>
              <a:gd name="connsiteX4" fmla="*/ 799513 w 3481753"/>
              <a:gd name="connsiteY4" fmla="*/ 379828 h 2766647"/>
              <a:gd name="connsiteX5" fmla="*/ 630701 w 3481753"/>
              <a:gd name="connsiteY5" fmla="*/ 562708 h 2766647"/>
              <a:gd name="connsiteX6" fmla="*/ 630701 w 3481753"/>
              <a:gd name="connsiteY6" fmla="*/ 562708 h 2766647"/>
              <a:gd name="connsiteX7" fmla="*/ 658836 w 3481753"/>
              <a:gd name="connsiteY7" fmla="*/ 689317 h 2766647"/>
              <a:gd name="connsiteX8" fmla="*/ 743243 w 3481753"/>
              <a:gd name="connsiteY8" fmla="*/ 759656 h 2766647"/>
              <a:gd name="connsiteX9" fmla="*/ 757310 w 3481753"/>
              <a:gd name="connsiteY9" fmla="*/ 858130 h 2766647"/>
              <a:gd name="connsiteX10" fmla="*/ 672904 w 3481753"/>
              <a:gd name="connsiteY10" fmla="*/ 886265 h 2766647"/>
              <a:gd name="connsiteX11" fmla="*/ 546295 w 3481753"/>
              <a:gd name="connsiteY11" fmla="*/ 858130 h 2766647"/>
              <a:gd name="connsiteX12" fmla="*/ 377483 w 3481753"/>
              <a:gd name="connsiteY12" fmla="*/ 844062 h 2766647"/>
              <a:gd name="connsiteX13" fmla="*/ 307144 w 3481753"/>
              <a:gd name="connsiteY13" fmla="*/ 844062 h 2766647"/>
              <a:gd name="connsiteX14" fmla="*/ 321212 w 3481753"/>
              <a:gd name="connsiteY14" fmla="*/ 872197 h 2766647"/>
              <a:gd name="connsiteX15" fmla="*/ 208670 w 3481753"/>
              <a:gd name="connsiteY15" fmla="*/ 1055077 h 2766647"/>
              <a:gd name="connsiteX16" fmla="*/ 222738 w 3481753"/>
              <a:gd name="connsiteY16" fmla="*/ 1111348 h 2766647"/>
              <a:gd name="connsiteX17" fmla="*/ 250873 w 3481753"/>
              <a:gd name="connsiteY17" fmla="*/ 1237957 h 2766647"/>
              <a:gd name="connsiteX18" fmla="*/ 250873 w 3481753"/>
              <a:gd name="connsiteY18" fmla="*/ 1350499 h 2766647"/>
              <a:gd name="connsiteX19" fmla="*/ 279009 w 3481753"/>
              <a:gd name="connsiteY19" fmla="*/ 1575582 h 2766647"/>
              <a:gd name="connsiteX20" fmla="*/ 307144 w 3481753"/>
              <a:gd name="connsiteY20" fmla="*/ 1716259 h 2766647"/>
              <a:gd name="connsiteX21" fmla="*/ 307144 w 3481753"/>
              <a:gd name="connsiteY21" fmla="*/ 1842868 h 2766647"/>
              <a:gd name="connsiteX22" fmla="*/ 194603 w 3481753"/>
              <a:gd name="connsiteY22" fmla="*/ 1772530 h 2766647"/>
              <a:gd name="connsiteX23" fmla="*/ 152399 w 3481753"/>
              <a:gd name="connsiteY23" fmla="*/ 1786597 h 2766647"/>
              <a:gd name="connsiteX24" fmla="*/ 11723 w 3481753"/>
              <a:gd name="connsiteY24" fmla="*/ 1899139 h 2766647"/>
              <a:gd name="connsiteX25" fmla="*/ 82061 w 3481753"/>
              <a:gd name="connsiteY25" fmla="*/ 1983545 h 2766647"/>
              <a:gd name="connsiteX26" fmla="*/ 138332 w 3481753"/>
              <a:gd name="connsiteY26" fmla="*/ 2053883 h 2766647"/>
              <a:gd name="connsiteX27" fmla="*/ 222738 w 3481753"/>
              <a:gd name="connsiteY27" fmla="*/ 2180493 h 2766647"/>
              <a:gd name="connsiteX28" fmla="*/ 293076 w 3481753"/>
              <a:gd name="connsiteY28" fmla="*/ 2222696 h 2766647"/>
              <a:gd name="connsiteX29" fmla="*/ 363415 w 3481753"/>
              <a:gd name="connsiteY29" fmla="*/ 2250831 h 2766647"/>
              <a:gd name="connsiteX30" fmla="*/ 546295 w 3481753"/>
              <a:gd name="connsiteY30" fmla="*/ 2110154 h 2766647"/>
              <a:gd name="connsiteX31" fmla="*/ 715107 w 3481753"/>
              <a:gd name="connsiteY31" fmla="*/ 2208628 h 2766647"/>
              <a:gd name="connsiteX32" fmla="*/ 855784 w 3481753"/>
              <a:gd name="connsiteY32" fmla="*/ 2222696 h 2766647"/>
              <a:gd name="connsiteX33" fmla="*/ 926123 w 3481753"/>
              <a:gd name="connsiteY33" fmla="*/ 2138290 h 2766647"/>
              <a:gd name="connsiteX34" fmla="*/ 1038664 w 3481753"/>
              <a:gd name="connsiteY34" fmla="*/ 1997613 h 2766647"/>
              <a:gd name="connsiteX35" fmla="*/ 1207476 w 3481753"/>
              <a:gd name="connsiteY35" fmla="*/ 1955410 h 2766647"/>
              <a:gd name="connsiteX36" fmla="*/ 1291883 w 3481753"/>
              <a:gd name="connsiteY36" fmla="*/ 2138290 h 2766647"/>
              <a:gd name="connsiteX37" fmla="*/ 1376289 w 3481753"/>
              <a:gd name="connsiteY37" fmla="*/ 2208628 h 2766647"/>
              <a:gd name="connsiteX38" fmla="*/ 1516966 w 3481753"/>
              <a:gd name="connsiteY38" fmla="*/ 2082019 h 2766647"/>
              <a:gd name="connsiteX39" fmla="*/ 1657643 w 3481753"/>
              <a:gd name="connsiteY39" fmla="*/ 2011680 h 2766647"/>
              <a:gd name="connsiteX40" fmla="*/ 1798319 w 3481753"/>
              <a:gd name="connsiteY40" fmla="*/ 2039816 h 2766647"/>
              <a:gd name="connsiteX41" fmla="*/ 1924929 w 3481753"/>
              <a:gd name="connsiteY41" fmla="*/ 2082019 h 2766647"/>
              <a:gd name="connsiteX42" fmla="*/ 1812387 w 3481753"/>
              <a:gd name="connsiteY42" fmla="*/ 1913206 h 2766647"/>
              <a:gd name="connsiteX43" fmla="*/ 1868658 w 3481753"/>
              <a:gd name="connsiteY43" fmla="*/ 1800665 h 2766647"/>
              <a:gd name="connsiteX44" fmla="*/ 1953064 w 3481753"/>
              <a:gd name="connsiteY44" fmla="*/ 1842868 h 2766647"/>
              <a:gd name="connsiteX45" fmla="*/ 2051538 w 3481753"/>
              <a:gd name="connsiteY45" fmla="*/ 1955410 h 2766647"/>
              <a:gd name="connsiteX46" fmla="*/ 2178147 w 3481753"/>
              <a:gd name="connsiteY46" fmla="*/ 2011680 h 2766647"/>
              <a:gd name="connsiteX47" fmla="*/ 2417298 w 3481753"/>
              <a:gd name="connsiteY47" fmla="*/ 2152357 h 2766647"/>
              <a:gd name="connsiteX48" fmla="*/ 2473569 w 3481753"/>
              <a:gd name="connsiteY48" fmla="*/ 2194560 h 2766647"/>
              <a:gd name="connsiteX49" fmla="*/ 2656449 w 3481753"/>
              <a:gd name="connsiteY49" fmla="*/ 2349305 h 2766647"/>
              <a:gd name="connsiteX50" fmla="*/ 2881532 w 3481753"/>
              <a:gd name="connsiteY50" fmla="*/ 2293034 h 2766647"/>
              <a:gd name="connsiteX51" fmla="*/ 2994073 w 3481753"/>
              <a:gd name="connsiteY51" fmla="*/ 2532185 h 2766647"/>
              <a:gd name="connsiteX52" fmla="*/ 3036276 w 3481753"/>
              <a:gd name="connsiteY52" fmla="*/ 2658794 h 2766647"/>
              <a:gd name="connsiteX53" fmla="*/ 3050344 w 3481753"/>
              <a:gd name="connsiteY53" fmla="*/ 2700997 h 2766647"/>
              <a:gd name="connsiteX54" fmla="*/ 3120683 w 3481753"/>
              <a:gd name="connsiteY54" fmla="*/ 2729133 h 2766647"/>
              <a:gd name="connsiteX55" fmla="*/ 3176953 w 3481753"/>
              <a:gd name="connsiteY55" fmla="*/ 2475914 h 2766647"/>
              <a:gd name="connsiteX56" fmla="*/ 3275427 w 3481753"/>
              <a:gd name="connsiteY56" fmla="*/ 2363373 h 2766647"/>
              <a:gd name="connsiteX57" fmla="*/ 3458307 w 3481753"/>
              <a:gd name="connsiteY57" fmla="*/ 2222696 h 2766647"/>
              <a:gd name="connsiteX58" fmla="*/ 3416104 w 3481753"/>
              <a:gd name="connsiteY58" fmla="*/ 2053883 h 2766647"/>
              <a:gd name="connsiteX59" fmla="*/ 3444239 w 3481753"/>
              <a:gd name="connsiteY59" fmla="*/ 1997613 h 2766647"/>
              <a:gd name="connsiteX60" fmla="*/ 3373901 w 3481753"/>
              <a:gd name="connsiteY60" fmla="*/ 1842868 h 2766647"/>
              <a:gd name="connsiteX61" fmla="*/ 3345766 w 3481753"/>
              <a:gd name="connsiteY61" fmla="*/ 1758462 h 2766647"/>
              <a:gd name="connsiteX62" fmla="*/ 3373901 w 3481753"/>
              <a:gd name="connsiteY62" fmla="*/ 1561514 h 2766647"/>
              <a:gd name="connsiteX63" fmla="*/ 3416104 w 3481753"/>
              <a:gd name="connsiteY63" fmla="*/ 1420837 h 2766647"/>
              <a:gd name="connsiteX64" fmla="*/ 3359833 w 3481753"/>
              <a:gd name="connsiteY64" fmla="*/ 1097280 h 2766647"/>
              <a:gd name="connsiteX65" fmla="*/ 3261359 w 3481753"/>
              <a:gd name="connsiteY65" fmla="*/ 1041010 h 2766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3481753" h="2766647">
                <a:moveTo>
                  <a:pt x="1910861" y="0"/>
                </a:moveTo>
                <a:cubicBezTo>
                  <a:pt x="1851073" y="42203"/>
                  <a:pt x="1791285" y="84407"/>
                  <a:pt x="1713913" y="112542"/>
                </a:cubicBezTo>
                <a:cubicBezTo>
                  <a:pt x="1636541" y="140677"/>
                  <a:pt x="1538067" y="100819"/>
                  <a:pt x="1446627" y="168813"/>
                </a:cubicBezTo>
                <a:cubicBezTo>
                  <a:pt x="1355187" y="236807"/>
                  <a:pt x="1273125" y="485336"/>
                  <a:pt x="1165273" y="520505"/>
                </a:cubicBezTo>
                <a:cubicBezTo>
                  <a:pt x="1057421" y="555674"/>
                  <a:pt x="888608" y="372794"/>
                  <a:pt x="799513" y="379828"/>
                </a:cubicBezTo>
                <a:cubicBezTo>
                  <a:pt x="710418" y="386862"/>
                  <a:pt x="630701" y="562708"/>
                  <a:pt x="630701" y="562708"/>
                </a:cubicBezTo>
                <a:lnTo>
                  <a:pt x="630701" y="562708"/>
                </a:lnTo>
                <a:cubicBezTo>
                  <a:pt x="635390" y="583810"/>
                  <a:pt x="640079" y="656492"/>
                  <a:pt x="658836" y="689317"/>
                </a:cubicBezTo>
                <a:cubicBezTo>
                  <a:pt x="677593" y="722142"/>
                  <a:pt x="726831" y="731521"/>
                  <a:pt x="743243" y="759656"/>
                </a:cubicBezTo>
                <a:cubicBezTo>
                  <a:pt x="759655" y="787791"/>
                  <a:pt x="769033" y="837029"/>
                  <a:pt x="757310" y="858130"/>
                </a:cubicBezTo>
                <a:cubicBezTo>
                  <a:pt x="745587" y="879231"/>
                  <a:pt x="708073" y="886265"/>
                  <a:pt x="672904" y="886265"/>
                </a:cubicBezTo>
                <a:cubicBezTo>
                  <a:pt x="637735" y="886265"/>
                  <a:pt x="595532" y="865164"/>
                  <a:pt x="546295" y="858130"/>
                </a:cubicBezTo>
                <a:cubicBezTo>
                  <a:pt x="497058" y="851096"/>
                  <a:pt x="417342" y="846407"/>
                  <a:pt x="377483" y="844062"/>
                </a:cubicBezTo>
                <a:cubicBezTo>
                  <a:pt x="337625" y="841717"/>
                  <a:pt x="316522" y="839373"/>
                  <a:pt x="307144" y="844062"/>
                </a:cubicBezTo>
                <a:cubicBezTo>
                  <a:pt x="297766" y="848751"/>
                  <a:pt x="337624" y="837028"/>
                  <a:pt x="321212" y="872197"/>
                </a:cubicBezTo>
                <a:cubicBezTo>
                  <a:pt x="304800" y="907366"/>
                  <a:pt x="225082" y="1015219"/>
                  <a:pt x="208670" y="1055077"/>
                </a:cubicBezTo>
                <a:cubicBezTo>
                  <a:pt x="192258" y="1094935"/>
                  <a:pt x="215704" y="1080868"/>
                  <a:pt x="222738" y="1111348"/>
                </a:cubicBezTo>
                <a:cubicBezTo>
                  <a:pt x="229772" y="1141828"/>
                  <a:pt x="246184" y="1198099"/>
                  <a:pt x="250873" y="1237957"/>
                </a:cubicBezTo>
                <a:cubicBezTo>
                  <a:pt x="255562" y="1277815"/>
                  <a:pt x="246184" y="1294228"/>
                  <a:pt x="250873" y="1350499"/>
                </a:cubicBezTo>
                <a:cubicBezTo>
                  <a:pt x="255562" y="1406770"/>
                  <a:pt x="269631" y="1514622"/>
                  <a:pt x="279009" y="1575582"/>
                </a:cubicBezTo>
                <a:cubicBezTo>
                  <a:pt x="288388" y="1636542"/>
                  <a:pt x="302455" y="1671711"/>
                  <a:pt x="307144" y="1716259"/>
                </a:cubicBezTo>
                <a:cubicBezTo>
                  <a:pt x="311833" y="1760807"/>
                  <a:pt x="325901" y="1833490"/>
                  <a:pt x="307144" y="1842868"/>
                </a:cubicBezTo>
                <a:cubicBezTo>
                  <a:pt x="288387" y="1852247"/>
                  <a:pt x="220394" y="1781908"/>
                  <a:pt x="194603" y="1772530"/>
                </a:cubicBezTo>
                <a:cubicBezTo>
                  <a:pt x="168812" y="1763152"/>
                  <a:pt x="182879" y="1765495"/>
                  <a:pt x="152399" y="1786597"/>
                </a:cubicBezTo>
                <a:cubicBezTo>
                  <a:pt x="121919" y="1807699"/>
                  <a:pt x="23446" y="1866314"/>
                  <a:pt x="11723" y="1899139"/>
                </a:cubicBezTo>
                <a:cubicBezTo>
                  <a:pt x="0" y="1931964"/>
                  <a:pt x="60960" y="1957754"/>
                  <a:pt x="82061" y="1983545"/>
                </a:cubicBezTo>
                <a:cubicBezTo>
                  <a:pt x="103163" y="2009336"/>
                  <a:pt x="114886" y="2021058"/>
                  <a:pt x="138332" y="2053883"/>
                </a:cubicBezTo>
                <a:cubicBezTo>
                  <a:pt x="161778" y="2086708"/>
                  <a:pt x="196947" y="2152357"/>
                  <a:pt x="222738" y="2180493"/>
                </a:cubicBezTo>
                <a:cubicBezTo>
                  <a:pt x="248529" y="2208629"/>
                  <a:pt x="269630" y="2210973"/>
                  <a:pt x="293076" y="2222696"/>
                </a:cubicBezTo>
                <a:cubicBezTo>
                  <a:pt x="316522" y="2234419"/>
                  <a:pt x="321212" y="2269588"/>
                  <a:pt x="363415" y="2250831"/>
                </a:cubicBezTo>
                <a:cubicBezTo>
                  <a:pt x="405618" y="2232074"/>
                  <a:pt x="487680" y="2117188"/>
                  <a:pt x="546295" y="2110154"/>
                </a:cubicBezTo>
                <a:cubicBezTo>
                  <a:pt x="604910" y="2103120"/>
                  <a:pt x="663526" y="2189871"/>
                  <a:pt x="715107" y="2208628"/>
                </a:cubicBezTo>
                <a:cubicBezTo>
                  <a:pt x="766688" y="2227385"/>
                  <a:pt x="820615" y="2234419"/>
                  <a:pt x="855784" y="2222696"/>
                </a:cubicBezTo>
                <a:cubicBezTo>
                  <a:pt x="890953" y="2210973"/>
                  <a:pt x="895643" y="2175804"/>
                  <a:pt x="926123" y="2138290"/>
                </a:cubicBezTo>
                <a:cubicBezTo>
                  <a:pt x="956603" y="2100776"/>
                  <a:pt x="991772" y="2028093"/>
                  <a:pt x="1038664" y="1997613"/>
                </a:cubicBezTo>
                <a:cubicBezTo>
                  <a:pt x="1085556" y="1967133"/>
                  <a:pt x="1165273" y="1931964"/>
                  <a:pt x="1207476" y="1955410"/>
                </a:cubicBezTo>
                <a:cubicBezTo>
                  <a:pt x="1249679" y="1978856"/>
                  <a:pt x="1263748" y="2096087"/>
                  <a:pt x="1291883" y="2138290"/>
                </a:cubicBezTo>
                <a:cubicBezTo>
                  <a:pt x="1320018" y="2180493"/>
                  <a:pt x="1338775" y="2218007"/>
                  <a:pt x="1376289" y="2208628"/>
                </a:cubicBezTo>
                <a:cubicBezTo>
                  <a:pt x="1413803" y="2199250"/>
                  <a:pt x="1470074" y="2114844"/>
                  <a:pt x="1516966" y="2082019"/>
                </a:cubicBezTo>
                <a:cubicBezTo>
                  <a:pt x="1563858" y="2049194"/>
                  <a:pt x="1610751" y="2018714"/>
                  <a:pt x="1657643" y="2011680"/>
                </a:cubicBezTo>
                <a:cubicBezTo>
                  <a:pt x="1704535" y="2004646"/>
                  <a:pt x="1753771" y="2028093"/>
                  <a:pt x="1798319" y="2039816"/>
                </a:cubicBezTo>
                <a:cubicBezTo>
                  <a:pt x="1842867" y="2051539"/>
                  <a:pt x="1922584" y="2103121"/>
                  <a:pt x="1924929" y="2082019"/>
                </a:cubicBezTo>
                <a:cubicBezTo>
                  <a:pt x="1927274" y="2060917"/>
                  <a:pt x="1821765" y="1960098"/>
                  <a:pt x="1812387" y="1913206"/>
                </a:cubicBezTo>
                <a:cubicBezTo>
                  <a:pt x="1803009" y="1866314"/>
                  <a:pt x="1845212" y="1812388"/>
                  <a:pt x="1868658" y="1800665"/>
                </a:cubicBezTo>
                <a:cubicBezTo>
                  <a:pt x="1892104" y="1788942"/>
                  <a:pt x="1922584" y="1817077"/>
                  <a:pt x="1953064" y="1842868"/>
                </a:cubicBezTo>
                <a:cubicBezTo>
                  <a:pt x="1983544" y="1868659"/>
                  <a:pt x="2014024" y="1927275"/>
                  <a:pt x="2051538" y="1955410"/>
                </a:cubicBezTo>
                <a:cubicBezTo>
                  <a:pt x="2089052" y="1983545"/>
                  <a:pt x="2117187" y="1978856"/>
                  <a:pt x="2178147" y="2011680"/>
                </a:cubicBezTo>
                <a:cubicBezTo>
                  <a:pt x="2239107" y="2044505"/>
                  <a:pt x="2368061" y="2121877"/>
                  <a:pt x="2417298" y="2152357"/>
                </a:cubicBezTo>
                <a:cubicBezTo>
                  <a:pt x="2466535" y="2182837"/>
                  <a:pt x="2433711" y="2161735"/>
                  <a:pt x="2473569" y="2194560"/>
                </a:cubicBezTo>
                <a:cubicBezTo>
                  <a:pt x="2513427" y="2227385"/>
                  <a:pt x="2588455" y="2332893"/>
                  <a:pt x="2656449" y="2349305"/>
                </a:cubicBezTo>
                <a:cubicBezTo>
                  <a:pt x="2724443" y="2365717"/>
                  <a:pt x="2825261" y="2262554"/>
                  <a:pt x="2881532" y="2293034"/>
                </a:cubicBezTo>
                <a:cubicBezTo>
                  <a:pt x="2937803" y="2323514"/>
                  <a:pt x="2968282" y="2471225"/>
                  <a:pt x="2994073" y="2532185"/>
                </a:cubicBezTo>
                <a:cubicBezTo>
                  <a:pt x="3019864" y="2593145"/>
                  <a:pt x="3036276" y="2658794"/>
                  <a:pt x="3036276" y="2658794"/>
                </a:cubicBezTo>
                <a:cubicBezTo>
                  <a:pt x="3045655" y="2686929"/>
                  <a:pt x="3036276" y="2689274"/>
                  <a:pt x="3050344" y="2700997"/>
                </a:cubicBezTo>
                <a:cubicBezTo>
                  <a:pt x="3064412" y="2712720"/>
                  <a:pt x="3099582" y="2766647"/>
                  <a:pt x="3120683" y="2729133"/>
                </a:cubicBezTo>
                <a:cubicBezTo>
                  <a:pt x="3141785" y="2691619"/>
                  <a:pt x="3151162" y="2536874"/>
                  <a:pt x="3176953" y="2475914"/>
                </a:cubicBezTo>
                <a:cubicBezTo>
                  <a:pt x="3202744" y="2414954"/>
                  <a:pt x="3228535" y="2405576"/>
                  <a:pt x="3275427" y="2363373"/>
                </a:cubicBezTo>
                <a:cubicBezTo>
                  <a:pt x="3322319" y="2321170"/>
                  <a:pt x="3434861" y="2274278"/>
                  <a:pt x="3458307" y="2222696"/>
                </a:cubicBezTo>
                <a:cubicBezTo>
                  <a:pt x="3481753" y="2171114"/>
                  <a:pt x="3418449" y="2091397"/>
                  <a:pt x="3416104" y="2053883"/>
                </a:cubicBezTo>
                <a:cubicBezTo>
                  <a:pt x="3413759" y="2016369"/>
                  <a:pt x="3451273" y="2032782"/>
                  <a:pt x="3444239" y="1997613"/>
                </a:cubicBezTo>
                <a:cubicBezTo>
                  <a:pt x="3437205" y="1962444"/>
                  <a:pt x="3390313" y="1882726"/>
                  <a:pt x="3373901" y="1842868"/>
                </a:cubicBezTo>
                <a:cubicBezTo>
                  <a:pt x="3357489" y="1803010"/>
                  <a:pt x="3345766" y="1805354"/>
                  <a:pt x="3345766" y="1758462"/>
                </a:cubicBezTo>
                <a:cubicBezTo>
                  <a:pt x="3345766" y="1711570"/>
                  <a:pt x="3362178" y="1617785"/>
                  <a:pt x="3373901" y="1561514"/>
                </a:cubicBezTo>
                <a:cubicBezTo>
                  <a:pt x="3385624" y="1505243"/>
                  <a:pt x="3418449" y="1498209"/>
                  <a:pt x="3416104" y="1420837"/>
                </a:cubicBezTo>
                <a:cubicBezTo>
                  <a:pt x="3413759" y="1343465"/>
                  <a:pt x="3385624" y="1160585"/>
                  <a:pt x="3359833" y="1097280"/>
                </a:cubicBezTo>
                <a:cubicBezTo>
                  <a:pt x="3334042" y="1033976"/>
                  <a:pt x="3297700" y="1037493"/>
                  <a:pt x="3261359" y="1041010"/>
                </a:cubicBezTo>
              </a:path>
            </a:pathLst>
          </a:custGeom>
          <a:ln w="571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solidFill>
                  <a:srgbClr val="FF0000"/>
                </a:solidFill>
              </a:rPr>
              <a:t>                    17 век</a:t>
            </a:r>
            <a:endParaRPr lang="ru-RU" dirty="0">
              <a:solidFill>
                <a:srgbClr val="FF0000"/>
              </a:solidFill>
            </a:endParaRPr>
          </a:p>
        </p:txBody>
      </p:sp>
      <p:sp>
        <p:nvSpPr>
          <p:cNvPr id="4" name="Содержимое 3"/>
          <p:cNvSpPr>
            <a:spLocks noGrp="1"/>
          </p:cNvSpPr>
          <p:nvPr>
            <p:ph sz="half" idx="2"/>
          </p:nvPr>
        </p:nvSpPr>
        <p:spPr/>
        <p:txBody>
          <a:bodyPr>
            <a:normAutofit fontScale="92500"/>
          </a:bodyPr>
          <a:lstStyle/>
          <a:p>
            <a:r>
              <a:rPr lang="ru-RU" dirty="0" smtClean="0"/>
              <a:t>1605-1607- </a:t>
            </a:r>
            <a:r>
              <a:rPr lang="ru-RU" dirty="0" err="1" smtClean="0"/>
              <a:t>руские</a:t>
            </a:r>
            <a:r>
              <a:rPr lang="ru-RU" dirty="0" smtClean="0"/>
              <a:t> вышли к низовьям Енисея.</a:t>
            </a:r>
          </a:p>
          <a:p>
            <a:r>
              <a:rPr lang="ru-RU" dirty="0" smtClean="0"/>
              <a:t>1632 г- основание Якутского острога.</a:t>
            </a:r>
          </a:p>
          <a:p>
            <a:r>
              <a:rPr lang="ru-RU" dirty="0" smtClean="0"/>
              <a:t>1639 г- экспедиция Ивана Юрьевича Москвитина (основание первого русского поселения на побережье Охотского моря)</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5602" name="Picture 2" descr="C:\Users\Наталья\Pictures\Ivan-Moskvitin.jpg"/>
          <p:cNvPicPr>
            <a:picLocks noGrp="1" noChangeAspect="1" noChangeArrowheads="1"/>
          </p:cNvPicPr>
          <p:nvPr>
            <p:ph sz="half" idx="1"/>
          </p:nvPr>
        </p:nvPicPr>
        <p:blipFill>
          <a:blip r:embed="rId2" cstate="print"/>
          <a:srcRect/>
          <a:stretch>
            <a:fillRect/>
          </a:stretch>
        </p:blipFill>
        <p:spPr bwMode="auto">
          <a:xfrm>
            <a:off x="323528" y="332656"/>
            <a:ext cx="4392488" cy="5976664"/>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Содержимое 3"/>
          <p:cNvSpPr>
            <a:spLocks noGrp="1"/>
          </p:cNvSpPr>
          <p:nvPr>
            <p:ph sz="half" idx="2"/>
          </p:nvPr>
        </p:nvSpPr>
        <p:spPr/>
        <p:txBody>
          <a:bodyPr>
            <a:normAutofit fontScale="92500"/>
          </a:bodyPr>
          <a:lstStyle/>
          <a:p>
            <a:r>
              <a:rPr lang="ru-RU" dirty="0" smtClean="0"/>
              <a:t>Сентябрь 1648 отряд под командованием Дежнева Семена Ивановича достиг пролива, разделяющего Евразию и Северную Америку.</a:t>
            </a:r>
          </a:p>
          <a:p>
            <a:r>
              <a:rPr lang="ru-RU" dirty="0" smtClean="0"/>
              <a:t>Его именем были названы самый восточный мыс Чукотского полуострова</a:t>
            </a:r>
            <a:endParaRPr lang="ru-RU" dirty="0"/>
          </a:p>
        </p:txBody>
      </p:sp>
      <p:sp>
        <p:nvSpPr>
          <p:cNvPr id="5" name="Нижний колонтитул 4"/>
          <p:cNvSpPr>
            <a:spLocks noGrp="1"/>
          </p:cNvSpPr>
          <p:nvPr>
            <p:ph type="ftr" sz="quarter" idx="11"/>
          </p:nvPr>
        </p:nvSpPr>
        <p:spPr/>
        <p:txBody>
          <a:bodyPr/>
          <a:lstStyle/>
          <a:p>
            <a:r>
              <a:rPr lang="ru-RU" smtClean="0"/>
              <a:t>Презентация Никитиной Натальи Геннадьевны</a:t>
            </a:r>
            <a:endParaRPr lang="ru-RU"/>
          </a:p>
        </p:txBody>
      </p:sp>
      <p:pic>
        <p:nvPicPr>
          <p:cNvPr id="26626" name="Picture 2" descr="C:\Users\Наталья\Pictures\dezhnev.jpg"/>
          <p:cNvPicPr>
            <a:picLocks noGrp="1" noChangeAspect="1" noChangeArrowheads="1"/>
          </p:cNvPicPr>
          <p:nvPr>
            <p:ph sz="half" idx="1"/>
          </p:nvPr>
        </p:nvPicPr>
        <p:blipFill>
          <a:blip r:embed="rId2" cstate="print"/>
          <a:srcRect/>
          <a:stretch>
            <a:fillRect/>
          </a:stretch>
        </p:blipFill>
        <p:spPr bwMode="auto">
          <a:xfrm>
            <a:off x="306128" y="260648"/>
            <a:ext cx="4697920" cy="6048672"/>
          </a:xfrm>
          <a:prstGeom prst="rect">
            <a:avLst/>
          </a:prstGeom>
          <a:noFill/>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172</TotalTime>
  <Words>709</Words>
  <Application>Microsoft Office PowerPoint</Application>
  <PresentationFormat>Экран (4:3)</PresentationFormat>
  <Paragraphs>100</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Апекс</vt:lpstr>
      <vt:lpstr>Освоение и изучение территории россии</vt:lpstr>
      <vt:lpstr>Таблица  </vt:lpstr>
      <vt:lpstr>12 век «Повесть временных лет» </vt:lpstr>
      <vt:lpstr> 14-15 века.</vt:lpstr>
      <vt:lpstr>                              16 век</vt:lpstr>
      <vt:lpstr>Поход Ермака Тимофеевича в Западную Сибирь</vt:lpstr>
      <vt:lpstr>Слайд 7</vt:lpstr>
      <vt:lpstr>                    17 век</vt:lpstr>
      <vt:lpstr>Слайд 9</vt:lpstr>
      <vt:lpstr>Слайд 10</vt:lpstr>
      <vt:lpstr>Слайд 11</vt:lpstr>
      <vt:lpstr>Слайд 12</vt:lpstr>
      <vt:lpstr>К концу 17 века Россия стала огромным по площади государством, расположенным в двух частях света – в Европе и Азии.</vt:lpstr>
      <vt:lpstr>18 век 1701 год- первый географический атлас «Чертежная книга Сибири» Семена   Ульяновича  Ремезова </vt:lpstr>
      <vt:lpstr>Составили первые подробные описания отдельных частей России.</vt:lpstr>
      <vt:lpstr>Иван КирилловичКириллов </vt:lpstr>
      <vt:lpstr>Слайд 17</vt:lpstr>
      <vt:lpstr>Вторая половина 18 века-академические экспедиции.</vt:lpstr>
      <vt:lpstr>19 век</vt:lpstr>
      <vt:lpstr>Домашнее задание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Освоение и изучение территории россии</dc:title>
  <dc:creator>Наталья</dc:creator>
  <cp:lastModifiedBy>pc8</cp:lastModifiedBy>
  <cp:revision>18</cp:revision>
  <dcterms:created xsi:type="dcterms:W3CDTF">2012-09-19T15:18:30Z</dcterms:created>
  <dcterms:modified xsi:type="dcterms:W3CDTF">2021-10-07T05:22:55Z</dcterms:modified>
</cp:coreProperties>
</file>