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17"/>
  </p:notesMasterIdLst>
  <p:sldIdLst>
    <p:sldId id="260" r:id="rId2"/>
    <p:sldId id="275" r:id="rId3"/>
    <p:sldId id="271" r:id="rId4"/>
    <p:sldId id="277" r:id="rId5"/>
    <p:sldId id="279" r:id="rId6"/>
    <p:sldId id="281" r:id="rId7"/>
    <p:sldId id="278" r:id="rId8"/>
    <p:sldId id="282" r:id="rId9"/>
    <p:sldId id="283" r:id="rId10"/>
    <p:sldId id="284" r:id="rId11"/>
    <p:sldId id="285" r:id="rId12"/>
    <p:sldId id="288" r:id="rId13"/>
    <p:sldId id="292" r:id="rId14"/>
    <p:sldId id="291" r:id="rId15"/>
    <p:sldId id="289" r:id="rId16"/>
  </p:sldIdLst>
  <p:sldSz cx="9144000" cy="6858000" type="screen4x3"/>
  <p:notesSz cx="6858000" cy="9144000"/>
  <p:embeddedFontLst>
    <p:embeddedFont>
      <p:font typeface="Georgia" pitchFamily="18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586D2D"/>
    <a:srgbClr val="234523"/>
    <a:srgbClr val="1C381C"/>
    <a:srgbClr val="152915"/>
    <a:srgbClr val="162C16"/>
    <a:srgbClr val="2D572D"/>
    <a:srgbClr val="465723"/>
    <a:srgbClr val="4F622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99641B1-6C4B-4A83-957B-469805162C4B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4EE1FE0-C523-4049-AE92-D83901F9FE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92DA05-7079-4FB5-BF47-B398CBBF849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F67DA5-2EB4-402A-8C8A-59AB4F77D8C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AEDEE8-312C-44A7-B78B-56BCAA4156E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C31692-9171-43EE-8423-57C25F8138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14B907-9B1A-4AA9-8613-6AE0756B5B8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E9FC2B-7893-4DA0-89DF-EE7AE4CCBA4D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C067E3-D686-4ACD-99D8-5BEEC807E15E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2983B-2C17-4401-90D6-CBDC1C06D46C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2D98E-1031-433B-9810-B5922924E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7BEF9-125B-436C-89D4-9C32C99ED8A2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60F54-52BE-4218-8C8A-1316CA63C6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C526B-3605-423E-B277-92ABD6AAAFB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DE63D-D37D-4A29-833D-089A60319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5FF63-63D4-4DA0-9C0F-06F3D8DCE3E3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52499-F655-4B04-BAC6-25A8C9EA7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3B0BB-AF0D-486A-9D27-E4DB8CA3BEF0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2B3FF-9904-41A8-AC5B-D04EFA7B38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8A1870-1197-4DCA-9818-007DE952B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F98A3D-7612-4F1D-A145-D19920F85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83678-72DF-4E82-9688-B2D7E017F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838200" y="1905000"/>
            <a:ext cx="8007350" cy="4191000"/>
          </a:xfrm>
        </p:spPr>
        <p:txBody>
          <a:bodyPr rtlCol="0">
            <a:normAutofit/>
          </a:bodyPr>
          <a:lstStyle/>
          <a:p>
            <a:pPr lvl="0"/>
            <a:endParaRPr lang="ru-RU" noProof="0" smtClean="0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F81FF-A423-4BC3-8571-2071EC2BB6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092F51-658F-47B5-A820-FA94264D209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CB67F-E92C-4B7C-973E-292C8F88E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440EA4-39A5-462F-A051-DB265A6685A6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7110C-5D27-4468-AD8B-10466F0B13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6AFB1-0BED-4DF2-9C93-7C155228C154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F7255-4355-4B2F-A7E5-69EC50D996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56D05-9C73-4502-9B0F-B830260998C5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F98C5-9A98-4C49-B5F5-9C5F285844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DF8474-60F0-490C-96CD-B109B1AFC8A2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DCBC4-E596-434A-9C9D-BEF99EB4B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36BF6-6519-4594-8A6A-79A82ACAA05E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79B1A-CD55-4DA0-8A8C-F75FFC4204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75325-DBD2-4828-A275-7EFE8CF99389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BF7D7-381D-44E3-ABFD-8B52D5AD9F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78896-12BF-46A1-A800-2E43131CF7FC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E7703-BD0C-493C-80C7-91F308244A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9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086F569-3B7B-4023-A62B-9C1D448C1DB2}" type="datetimeFigureOut">
              <a:rPr lang="ru-RU"/>
              <a:pPr>
                <a:defRPr/>
              </a:pPr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1C5250-CA07-45B5-B36F-0D680A0C0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  <p:sldLayoutId id="2147483748" r:id="rId13"/>
    <p:sldLayoutId id="2147483750" r:id="rId14"/>
    <p:sldLayoutId id="2147483751" r:id="rId15"/>
    <p:sldLayoutId id="2147483752" r:id="rId16"/>
    <p:sldLayoutId id="2147483753" r:id="rId17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oleObject" Target="../embeddings/oleObject2.bin"/><Relationship Id="rId9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jpeg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547664" y="908720"/>
            <a:ext cx="5904656" cy="180020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600" b="1" spc="150" dirty="0">
                <a:ln w="11430"/>
                <a:solidFill>
                  <a:srgbClr val="586D2D"/>
                </a:solidFill>
                <a:effectLst>
                  <a:glow rad="63500">
                    <a:schemeClr val="bg1"/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  <a:ea typeface="+mj-ea"/>
                <a:cs typeface="+mj-cs"/>
              </a:rPr>
              <a:t>Внешнее строение листа</a:t>
            </a: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19250" y="4652963"/>
            <a:ext cx="5832475" cy="1512887"/>
          </a:xfrm>
          <a:prstGeom prst="roundRect">
            <a:avLst>
              <a:gd name="adj" fmla="val 1782"/>
            </a:avLst>
          </a:prstGeom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z="2400" i="1" dirty="0" smtClean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11"/>
          <p:cNvGraphicFramePr>
            <a:graphicFrameLocks noChangeAspect="1"/>
          </p:cNvGraphicFramePr>
          <p:nvPr>
            <p:ph sz="quarter" idx="1"/>
          </p:nvPr>
        </p:nvGraphicFramePr>
        <p:xfrm>
          <a:off x="1619250" y="1773238"/>
          <a:ext cx="3859213" cy="2019300"/>
        </p:xfrm>
        <a:graphic>
          <a:graphicData uri="http://schemas.openxmlformats.org/presentationml/2006/ole">
            <p:oleObj spid="_x0000_s2050" name="Диаграмма" r:id="rId4" imgW="8010495" imgH="4190989" progId="MSGraph.Chart.8">
              <p:embed followColorScheme="full"/>
            </p:oleObj>
          </a:graphicData>
        </a:graphic>
      </p:graphicFrame>
      <p:pic>
        <p:nvPicPr>
          <p:cNvPr id="2051" name="Picture 26" descr="LIST12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5" cstate="email"/>
          <a:srcRect/>
          <a:stretch>
            <a:fillRect/>
          </a:stretch>
        </p:blipFill>
        <p:spPr>
          <a:xfrm>
            <a:off x="2411413" y="1196975"/>
            <a:ext cx="2087562" cy="1689100"/>
          </a:xfrm>
          <a:noFill/>
        </p:spPr>
      </p:pic>
      <p:pic>
        <p:nvPicPr>
          <p:cNvPr id="2052" name="Picture 41" descr="LIST123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email"/>
          <a:srcRect/>
          <a:stretch>
            <a:fillRect/>
          </a:stretch>
        </p:blipFill>
        <p:spPr>
          <a:xfrm>
            <a:off x="4643438" y="1196975"/>
            <a:ext cx="1873250" cy="1685925"/>
          </a:xfrm>
        </p:spPr>
      </p:pic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66585" name="Text Box 25"/>
          <p:cNvSpPr txBox="1">
            <a:spLocks noChangeArrowheads="1"/>
          </p:cNvSpPr>
          <p:nvPr/>
        </p:nvSpPr>
        <p:spPr bwMode="auto">
          <a:xfrm>
            <a:off x="1835150" y="188913"/>
            <a:ext cx="46815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Простые листья</a:t>
            </a:r>
          </a:p>
        </p:txBody>
      </p:sp>
      <p:pic>
        <p:nvPicPr>
          <p:cNvPr id="2055" name="Picture 39" descr="LIST125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9750" y="1196975"/>
            <a:ext cx="1871663" cy="168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602" name="Text Box 42"/>
          <p:cNvSpPr txBox="1">
            <a:spLocks noChangeArrowheads="1"/>
          </p:cNvSpPr>
          <p:nvPr/>
        </p:nvSpPr>
        <p:spPr bwMode="auto">
          <a:xfrm>
            <a:off x="2339975" y="3068638"/>
            <a:ext cx="41767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Сложные листья</a:t>
            </a:r>
          </a:p>
        </p:txBody>
      </p:sp>
      <p:pic>
        <p:nvPicPr>
          <p:cNvPr id="2057" name="Picture 51" descr="NASEK2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27763" y="3789363"/>
            <a:ext cx="2305050" cy="2173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8" name="Picture 52" descr="LIST5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140200" y="3860800"/>
            <a:ext cx="216376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9" name="Picture 53" descr="LIST7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268538" y="3789363"/>
            <a:ext cx="1873250" cy="207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0" name="Picture 20" descr="http://microstocker.com.ua/upload/image/fotos/big/2bf28fd0eceb590830c68915b9efd656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50825" y="3716338"/>
            <a:ext cx="205263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61" name="Picture 18" descr="D:\биология\Биология, 6 кл\E4HOME_BIO6\data\res\DL_RES_DA82F6DD-A6C4-4A47-B2C0-7DD842166313\image\it7_6_1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6588125" y="981075"/>
            <a:ext cx="18002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827088" y="0"/>
            <a:ext cx="8316912" cy="9366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Типы жилкования листьев</a:t>
            </a:r>
            <a:endParaRPr lang="ru-RU" sz="3600" b="1" dirty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sz="quarter" idx="1"/>
          </p:nvPr>
        </p:nvSpPr>
        <p:spPr>
          <a:xfrm>
            <a:off x="2555875" y="3789363"/>
            <a:ext cx="2198688" cy="146050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95513" y="1341438"/>
            <a:ext cx="5113337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258888" y="908050"/>
            <a:ext cx="7056437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Жилки – проводящие пучки листьев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260350"/>
            <a:ext cx="8385175" cy="8651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Признаки растений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/>
          </a:p>
        </p:txBody>
      </p:sp>
      <p:graphicFrame>
        <p:nvGraphicFramePr>
          <p:cNvPr id="68634" name="Group 26"/>
          <p:cNvGraphicFramePr>
            <a:graphicFrameLocks noGrp="1"/>
          </p:cNvGraphicFramePr>
          <p:nvPr>
            <p:ph type="tbl" idx="1"/>
          </p:nvPr>
        </p:nvGraphicFramePr>
        <p:xfrm>
          <a:off x="395288" y="1268413"/>
          <a:ext cx="8353176" cy="4680519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2855781"/>
                <a:gridCol w="2857389"/>
                <a:gridCol w="2640006"/>
              </a:tblGrid>
              <a:tr h="107841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4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двудольные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однодольные</a:t>
                      </a:r>
                      <a:endParaRPr kumimoji="0" lang="ru-RU" sz="2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</a:tr>
              <a:tr h="1234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число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семядолей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две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одна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</a:tr>
              <a:tr h="113250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корневая система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стержневая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мочковатая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</a:tr>
              <a:tr h="12347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жилкование листьев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сетчатое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дуговое ,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34523"/>
                          </a:solidFill>
                          <a:effectLst/>
                          <a:latin typeface="Georgia" pitchFamily="18" charset="0"/>
                        </a:rPr>
                        <a:t>параллельное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34523"/>
                        </a:solidFill>
                        <a:effectLst/>
                        <a:latin typeface="Georgia" pitchFamily="18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Исключение</a:t>
            </a:r>
            <a:endParaRPr lang="ru-RU" sz="3600" b="1" dirty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Подорожник</a:t>
            </a:r>
            <a:endParaRPr lang="ru-RU" dirty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Вороний глаз</a:t>
            </a:r>
            <a:endParaRPr lang="ru-RU" dirty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22533" name="Содержимое 11" descr="Paris-640x426.jpg"/>
          <p:cNvPicPr>
            <a:picLocks noGrp="1" noChangeAspect="1"/>
          </p:cNvPicPr>
          <p:nvPr>
            <p:ph sz="quarter" idx="4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5025" y="2805113"/>
            <a:ext cx="4041775" cy="2690812"/>
          </a:xfrm>
        </p:spPr>
      </p:pic>
      <p:pic>
        <p:nvPicPr>
          <p:cNvPr id="22534" name="Содержимое 8" descr="750257847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573088" y="2789238"/>
            <a:ext cx="3810000" cy="272415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476250"/>
            <a:ext cx="8385175" cy="1431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Домашнее задание</a:t>
            </a:r>
            <a:br>
              <a:rPr lang="ru-RU" sz="3600" b="1" dirty="0" smtClean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3600" b="1" dirty="0" smtClean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294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1905000"/>
            <a:ext cx="6973888" cy="4191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>
              <a:solidFill>
                <a:srgbClr val="234523"/>
              </a:solidFill>
              <a:latin typeface="Georgia" pitchFamily="18" charset="0"/>
              <a:cs typeface="Arial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Wingdings" pitchFamily="2" charset="2"/>
              <a:buAutoNum type="arabicPeriod"/>
              <a:defRPr/>
            </a:pPr>
            <a:r>
              <a:rPr lang="en-US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§</a:t>
            </a:r>
            <a:r>
              <a:rPr lang="ru-RU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 6  </a:t>
            </a:r>
            <a:r>
              <a:rPr lang="ru-RU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пересказ.</a:t>
            </a:r>
            <a:endParaRPr lang="ru-RU" sz="2800" b="1" dirty="0" smtClean="0">
              <a:solidFill>
                <a:srgbClr val="234523"/>
              </a:solidFill>
              <a:latin typeface="Georgia" pitchFamily="18" charset="0"/>
              <a:cs typeface="Arial" charset="0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rgbClr val="234523"/>
              </a:solidFill>
              <a:latin typeface="Georgia" pitchFamily="18" charset="0"/>
              <a:cs typeface="Arial" charset="0"/>
            </a:endParaRPr>
          </a:p>
          <a:p>
            <a:pPr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2. </a:t>
            </a:r>
            <a:r>
              <a:rPr lang="ru-RU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Заполнить таблицу </a:t>
            </a:r>
            <a:r>
              <a:rPr lang="ru-RU" sz="2800" b="1" dirty="0" err="1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стр</a:t>
            </a:r>
            <a:r>
              <a:rPr lang="ru-RU" sz="2800" b="1" dirty="0" smtClean="0">
                <a:solidFill>
                  <a:srgbClr val="234523"/>
                </a:solidFill>
                <a:latin typeface="Georgia" pitchFamily="18" charset="0"/>
                <a:cs typeface="Arial" charset="0"/>
              </a:rPr>
              <a:t> 36 по 3 примера каждого листа. Таблица на следующем слайде.</a:t>
            </a:r>
            <a:endParaRPr lang="en-US" sz="2800" b="1" dirty="0" smtClean="0">
              <a:solidFill>
                <a:srgbClr val="234523"/>
              </a:solidFill>
              <a:latin typeface="Georgia" pitchFamily="18" charset="0"/>
              <a:cs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26629" name="Содержимое 5"/>
          <p:cNvSpPr>
            <a:spLocks noGrp="1"/>
          </p:cNvSpPr>
          <p:nvPr>
            <p:ph sz="half" idx="2"/>
          </p:nvPr>
        </p:nvSpPr>
        <p:spPr>
          <a:xfrm>
            <a:off x="8388350" y="1905000"/>
            <a:ext cx="457200" cy="41910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8313" y="3500438"/>
          <a:ext cx="8281168" cy="28003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40162"/>
                <a:gridCol w="1512168"/>
                <a:gridCol w="1584176"/>
                <a:gridCol w="1944216"/>
                <a:gridCol w="1800446"/>
              </a:tblGrid>
              <a:tr h="1512168"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rgbClr val="1C381C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название растения</a:t>
                      </a:r>
                      <a:endParaRPr lang="ru-RU" dirty="0">
                        <a:solidFill>
                          <a:srgbClr val="1C381C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rgbClr val="1C381C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листья простые или сложные</a:t>
                      </a:r>
                      <a:endParaRPr lang="ru-RU" dirty="0">
                        <a:solidFill>
                          <a:srgbClr val="1C381C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err="1" smtClean="0">
                          <a:solidFill>
                            <a:srgbClr val="1C381C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Жилкова-ние</a:t>
                      </a:r>
                      <a:endParaRPr lang="ru-RU" dirty="0">
                        <a:solidFill>
                          <a:srgbClr val="1C381C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rgbClr val="1C381C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листорасположение</a:t>
                      </a:r>
                      <a:endParaRPr lang="ru-RU" dirty="0">
                        <a:solidFill>
                          <a:srgbClr val="1C381C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 smtClean="0">
                          <a:solidFill>
                            <a:srgbClr val="1C381C"/>
                          </a:solidFill>
                          <a:latin typeface="Georgia" pitchFamily="18" charset="0"/>
                          <a:cs typeface="Times New Roman" pitchFamily="18" charset="0"/>
                        </a:rPr>
                        <a:t>двудольное или однодольное </a:t>
                      </a:r>
                      <a:endParaRPr lang="ru-RU" dirty="0">
                        <a:solidFill>
                          <a:srgbClr val="1C381C"/>
                        </a:solidFill>
                        <a:latin typeface="Georgia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88175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8313" y="620713"/>
            <a:ext cx="8280400" cy="163121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solidFill>
                <a:srgbClr val="2345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2345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«Листья простые и сложные, их жилкование и листорасположение»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7632848" cy="2952328"/>
          </a:xfrm>
        </p:spPr>
        <p:txBody>
          <a:bodyPr rtlCol="0"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36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rgbClr val="23452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Все ли листья одинаковы внешне?</a:t>
            </a:r>
            <a:br>
              <a:rPr lang="ru-RU" sz="3600" b="1" dirty="0" smtClean="0">
                <a:ln w="11430"/>
                <a:solidFill>
                  <a:srgbClr val="23452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rgbClr val="23452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Чем листья отличаются друг от друга?</a:t>
            </a:r>
            <a:br>
              <a:rPr lang="ru-RU" sz="3600" b="1" dirty="0" smtClean="0">
                <a:ln w="11430"/>
                <a:solidFill>
                  <a:srgbClr val="23452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3600" b="1" dirty="0" smtClean="0">
                <a:ln w="11430"/>
                <a:solidFill>
                  <a:srgbClr val="234523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Что общего в их строении?</a:t>
            </a:r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4000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r>
              <a:rPr lang="ru-RU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b="1" dirty="0" smtClean="0">
                <a:ln w="11430"/>
                <a:solidFill>
                  <a:schemeClr val="accent3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</a:br>
            <a:endParaRPr lang="ru-RU" b="1" dirty="0">
              <a:ln w="11430"/>
              <a:solidFill>
                <a:schemeClr val="accent3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1267" name="Picture 20" descr="http://microstocker.com.ua/upload/image/fotos/big/2bf28fd0eceb590830c68915b9efd65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95288" y="3500438"/>
            <a:ext cx="2376487" cy="2449512"/>
          </a:xfrm>
          <a:noFill/>
        </p:spPr>
      </p:pic>
      <p:pic>
        <p:nvPicPr>
          <p:cNvPr id="11268" name="Picture 7" descr="LIST1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00338" y="3573463"/>
            <a:ext cx="2052637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20" descr="LIST12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3573463"/>
            <a:ext cx="19431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16" descr="http://www.coollady.ru/pic/0003/041/24_1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588125" y="3573463"/>
            <a:ext cx="2089150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4F622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От чего зависит жизнь на Земле?</a:t>
            </a:r>
            <a:endParaRPr lang="ru-RU" sz="3600" b="1" dirty="0">
              <a:solidFill>
                <a:srgbClr val="4F622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5219700" y="1600200"/>
            <a:ext cx="316865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rgbClr val="46572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Почему у растений такая мощная громадная крона?</a:t>
            </a:r>
            <a:endParaRPr lang="ru-RU" b="1" dirty="0">
              <a:solidFill>
                <a:srgbClr val="46572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4" name="Picture 5" descr="http://www.interfax.by/files/2013-06/20130624-121816-29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1187450" y="1916113"/>
            <a:ext cx="3889375" cy="28813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1331913" y="404813"/>
            <a:ext cx="6757987" cy="100806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Какие основные функции выполняет лист?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4340" name="Picture 7" descr="http://img-fotki.yandex.ru/get/27/133459749.63/0_6a07e_93e36e68_XL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835150" y="1452563"/>
            <a:ext cx="4392613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Стрелка вниз 4"/>
          <p:cNvSpPr>
            <a:spLocks noChangeArrowheads="1"/>
          </p:cNvSpPr>
          <p:nvPr/>
        </p:nvSpPr>
        <p:spPr bwMode="auto">
          <a:xfrm rot="-3855258">
            <a:off x="5704682" y="4577556"/>
            <a:ext cx="211138" cy="1368425"/>
          </a:xfrm>
          <a:prstGeom prst="downArrow">
            <a:avLst>
              <a:gd name="adj1" fmla="val 50000"/>
              <a:gd name="adj2" fmla="val 5010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4342" name="Стрелка вверх 7"/>
          <p:cNvSpPr>
            <a:spLocks noChangeArrowheads="1"/>
          </p:cNvSpPr>
          <p:nvPr/>
        </p:nvSpPr>
        <p:spPr bwMode="auto">
          <a:xfrm rot="4702343">
            <a:off x="5298281" y="2034382"/>
            <a:ext cx="180975" cy="1189038"/>
          </a:xfrm>
          <a:prstGeom prst="upArrow">
            <a:avLst>
              <a:gd name="adj1" fmla="val 41935"/>
              <a:gd name="adj2" fmla="val 49915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4343" name="Стрелка влево 9"/>
          <p:cNvSpPr>
            <a:spLocks noChangeArrowheads="1"/>
          </p:cNvSpPr>
          <p:nvPr/>
        </p:nvSpPr>
        <p:spPr bwMode="auto">
          <a:xfrm rot="203603">
            <a:off x="2055813" y="3030538"/>
            <a:ext cx="1162050" cy="147637"/>
          </a:xfrm>
          <a:prstGeom prst="leftArrow">
            <a:avLst>
              <a:gd name="adj1" fmla="val 50000"/>
              <a:gd name="adj2" fmla="val 50032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084888" y="2133600"/>
            <a:ext cx="208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испарение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372225" y="5300663"/>
            <a:ext cx="2376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фотосинтез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2781300"/>
            <a:ext cx="17637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дыхание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utoUpdateAnimBg="0"/>
      <p:bldP spid="11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2" name="Rectangle 10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Строение листа</a:t>
            </a:r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>
            <p:ph sz="half" idx="1"/>
          </p:nvPr>
        </p:nvGraphicFramePr>
        <p:xfrm>
          <a:off x="1377950" y="1914525"/>
          <a:ext cx="6272213" cy="742950"/>
        </p:xfrm>
        <a:graphic>
          <a:graphicData uri="http://schemas.openxmlformats.org/presentationml/2006/ole">
            <p:oleObj spid="_x0000_s1026" name="Диаграмма" r:id="rId4" imgW="6353058" imgH="923983" progId="MSGraph.Chart.8">
              <p:embed followColorScheme="full"/>
            </p:oleObj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029" name="Picture 12" descr="http://nakleyko.at.ua/_ph/157/554730875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835150" y="1574800"/>
            <a:ext cx="52578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 bwMode="auto">
          <a:xfrm>
            <a:off x="2195513" y="2708275"/>
            <a:ext cx="1871662" cy="144463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68313" y="1773238"/>
            <a:ext cx="277177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листовая пластинка</a:t>
            </a:r>
          </a:p>
        </p:txBody>
      </p:sp>
      <p:cxnSp>
        <p:nvCxnSpPr>
          <p:cNvPr id="16" name="Прямая со стрелкой 15"/>
          <p:cNvCxnSpPr/>
          <p:nvPr/>
        </p:nvCxnSpPr>
        <p:spPr bwMode="auto">
          <a:xfrm flipV="1">
            <a:off x="3492500" y="4292600"/>
            <a:ext cx="1582738" cy="1223963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1763713" y="5589588"/>
            <a:ext cx="23050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черешок</a:t>
            </a:r>
          </a:p>
        </p:txBody>
      </p:sp>
      <p:cxnSp>
        <p:nvCxnSpPr>
          <p:cNvPr id="27" name="Прямая со стрелкой 26"/>
          <p:cNvCxnSpPr/>
          <p:nvPr/>
        </p:nvCxnSpPr>
        <p:spPr bwMode="auto">
          <a:xfrm flipH="1" flipV="1">
            <a:off x="6084888" y="4652963"/>
            <a:ext cx="1008062" cy="1223962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accent4">
                <a:lumMod val="10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5867400" y="5805488"/>
            <a:ext cx="29527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основание листа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88640"/>
            <a:ext cx="7632848" cy="864096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2D57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Лист черешковый</a:t>
            </a:r>
            <a:endParaRPr lang="ru-RU" sz="3600" b="1" dirty="0">
              <a:ln w="11430"/>
              <a:solidFill>
                <a:srgbClr val="2D57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6387" name="Picture 2" descr="E:\аттестация\строение листа\листья\Foliage_2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188640"/>
            <a:ext cx="7632848" cy="864096"/>
          </a:xfrm>
        </p:spPr>
        <p:txBody>
          <a:bodyPr rtlCol="0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2D57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Лист сидячий</a:t>
            </a:r>
            <a:endParaRPr lang="ru-RU" sz="3600" b="1" dirty="0">
              <a:ln w="11430"/>
              <a:solidFill>
                <a:srgbClr val="2D572D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7411" name="Picture 7" descr="http://www.online-utility.org/image/ImageCache?file=c/cf/Pulmonaria_obscura_20090512_023.jpg/800px-Pulmonaria_obscura_20090512_0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11188" y="1628775"/>
            <a:ext cx="8137525" cy="4464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Формы листовой пластинки</a:t>
            </a:r>
          </a:p>
        </p:txBody>
      </p:sp>
      <p:pic>
        <p:nvPicPr>
          <p:cNvPr id="18435" name="Picture 6" descr="формы лист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5138" y="1581150"/>
            <a:ext cx="4322762" cy="4800600"/>
          </a:xfr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3316" name="Rectangle 8"/>
          <p:cNvSpPr>
            <a:spLocks noChangeArrowheads="1"/>
          </p:cNvSpPr>
          <p:nvPr/>
        </p:nvSpPr>
        <p:spPr bwMode="auto">
          <a:xfrm>
            <a:off x="4859338" y="1709738"/>
            <a:ext cx="4110037" cy="347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1. Широкояйцевидный лист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2. Округлый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3. </a:t>
            </a:r>
            <a:r>
              <a:rPr lang="ru-RU" sz="2000" dirty="0" err="1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Обратноширокояйцевидный</a:t>
            </a: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/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4. Яйцевидный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5. Эллиптический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6. Обратнояйцевидный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7. </a:t>
            </a:r>
            <a:r>
              <a:rPr lang="ru-RU" sz="2000" dirty="0" err="1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Узкояйцевидный</a:t>
            </a: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/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8. Ланцетный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9. Продолговатый</a:t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10. </a:t>
            </a:r>
            <a:r>
              <a:rPr lang="ru-RU" sz="2000" dirty="0" err="1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Обратноузкояйцевидный</a:t>
            </a: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/>
            </a:r>
            <a:b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</a:br>
            <a:r>
              <a:rPr lang="ru-RU" sz="2000" dirty="0">
                <a:solidFill>
                  <a:srgbClr val="2D572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  <a:cs typeface="+mn-cs"/>
              </a:rPr>
              <a:t>11. Линейный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54" name="Rectangle 10"/>
          <p:cNvSpPr>
            <a:spLocks noGrp="1" noRot="1" noChangeArrowheads="1"/>
          </p:cNvSpPr>
          <p:nvPr>
            <p:ph type="title"/>
          </p:nvPr>
        </p:nvSpPr>
        <p:spPr>
          <a:xfrm>
            <a:off x="0" y="0"/>
            <a:ext cx="9144000" cy="14319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ln w="11430"/>
                <a:solidFill>
                  <a:srgbClr val="2D572D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Форма края листовой пластинки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9" name="Picture 7" descr="http://www.floralworld.ru/images/mophology/cray_folia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684213" y="1412875"/>
            <a:ext cx="7920037" cy="4832350"/>
          </a:xfr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200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137</Words>
  <Application>Microsoft Office PowerPoint</Application>
  <PresentationFormat>Экран (4:3)</PresentationFormat>
  <Paragraphs>58</Paragraphs>
  <Slides>15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Georgia</vt:lpstr>
      <vt:lpstr>Times New Roman</vt:lpstr>
      <vt:lpstr>Wingdings</vt:lpstr>
      <vt:lpstr>Calibri</vt:lpstr>
      <vt:lpstr>Тема Office</vt:lpstr>
      <vt:lpstr>Диаграмма</vt:lpstr>
      <vt:lpstr>Слайд 1</vt:lpstr>
      <vt:lpstr>     Все ли листья одинаковы внешне? Чем листья отличаются друг от друга? Что общего в их строении?    </vt:lpstr>
      <vt:lpstr>От чего зависит жизнь на Земле?</vt:lpstr>
      <vt:lpstr>Слайд 4</vt:lpstr>
      <vt:lpstr>Строение листа</vt:lpstr>
      <vt:lpstr>Лист черешковый</vt:lpstr>
      <vt:lpstr>Лист сидячий</vt:lpstr>
      <vt:lpstr>Формы листовой пластинки</vt:lpstr>
      <vt:lpstr>Форма края листовой пластинки</vt:lpstr>
      <vt:lpstr>Слайд 10</vt:lpstr>
      <vt:lpstr>Типы жилкования листьев</vt:lpstr>
      <vt:lpstr>Признаки растений </vt:lpstr>
      <vt:lpstr>Исключение</vt:lpstr>
      <vt:lpstr>Домашнее задание 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pc8</cp:lastModifiedBy>
  <cp:revision>65</cp:revision>
  <dcterms:created xsi:type="dcterms:W3CDTF">2013-08-23T08:38:35Z</dcterms:created>
  <dcterms:modified xsi:type="dcterms:W3CDTF">2021-10-07T04:48:00Z</dcterms:modified>
</cp:coreProperties>
</file>