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4" r:id="rId2"/>
    <p:sldId id="269" r:id="rId3"/>
    <p:sldId id="256" r:id="rId4"/>
    <p:sldId id="272" r:id="rId5"/>
    <p:sldId id="262" r:id="rId6"/>
    <p:sldId id="273" r:id="rId7"/>
    <p:sldId id="274" r:id="rId8"/>
    <p:sldId id="263" r:id="rId9"/>
    <p:sldId id="266" r:id="rId10"/>
    <p:sldId id="261" r:id="rId11"/>
    <p:sldId id="265" r:id="rId12"/>
    <p:sldId id="264" r:id="rId13"/>
    <p:sldId id="257" r:id="rId14"/>
    <p:sldId id="267" r:id="rId15"/>
    <p:sldId id="270" r:id="rId16"/>
    <p:sldId id="276" r:id="rId17"/>
    <p:sldId id="268" r:id="rId18"/>
    <p:sldId id="275" r:id="rId19"/>
    <p:sldId id="271" r:id="rId20"/>
    <p:sldId id="277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6F5E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3000" y="-10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мир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Младенческая смертность в 0/00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развитые страны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Младенческая смертность в 0/00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развивающиеся страны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Младенческая смертность в 0/00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62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наименее развитые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Младенческая смертность в 0/00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Малави, Сьерра-Леоне, Афганистан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Младенческая смертность в 0/00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155</c:v>
                </c:pt>
              </c:numCache>
            </c:numRef>
          </c:val>
        </c:ser>
        <c:dLbls/>
        <c:axId val="102602240"/>
        <c:axId val="102603776"/>
      </c:barChart>
      <c:catAx>
        <c:axId val="102602240"/>
        <c:scaling>
          <c:orientation val="minMax"/>
        </c:scaling>
        <c:axPos val="b"/>
        <c:tickLblPos val="nextTo"/>
        <c:crossAx val="102603776"/>
        <c:crosses val="autoZero"/>
        <c:auto val="1"/>
        <c:lblAlgn val="ctr"/>
        <c:lblOffset val="100"/>
      </c:catAx>
      <c:valAx>
        <c:axId val="102603776"/>
        <c:scaling>
          <c:orientation val="minMax"/>
        </c:scaling>
        <c:axPos val="l"/>
        <c:majorGridlines/>
        <c:numFmt formatCode="General" sourceLinked="1"/>
        <c:tickLblPos val="nextTo"/>
        <c:crossAx val="10260224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Женщины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Мир</c:v>
                </c:pt>
                <c:pt idx="1">
                  <c:v>Развитые страны</c:v>
                </c:pt>
                <c:pt idx="2">
                  <c:v>Развивающиеся страны</c:v>
                </c:pt>
                <c:pt idx="3">
                  <c:v>Наименее развитые</c:v>
                </c:pt>
                <c:pt idx="4">
                  <c:v>Россия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68</c:v>
                </c:pt>
                <c:pt idx="1">
                  <c:v>79</c:v>
                </c:pt>
                <c:pt idx="2">
                  <c:v>66</c:v>
                </c:pt>
                <c:pt idx="3">
                  <c:v>52</c:v>
                </c:pt>
                <c:pt idx="4">
                  <c:v>72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Мужчины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Мир</c:v>
                </c:pt>
                <c:pt idx="1">
                  <c:v>Развитые страны</c:v>
                </c:pt>
                <c:pt idx="2">
                  <c:v>Развивающиеся страны</c:v>
                </c:pt>
                <c:pt idx="3">
                  <c:v>Наименее развитые</c:v>
                </c:pt>
                <c:pt idx="4">
                  <c:v>Россия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64</c:v>
                </c:pt>
                <c:pt idx="1">
                  <c:v>72</c:v>
                </c:pt>
                <c:pt idx="2">
                  <c:v>62</c:v>
                </c:pt>
                <c:pt idx="3">
                  <c:v>51</c:v>
                </c:pt>
                <c:pt idx="4">
                  <c:v>58.5</c:v>
                </c:pt>
              </c:numCache>
            </c:numRef>
          </c:val>
        </c:ser>
        <c:dLbls/>
        <c:axId val="64188800"/>
        <c:axId val="64190336"/>
      </c:barChart>
      <c:catAx>
        <c:axId val="64188800"/>
        <c:scaling>
          <c:orientation val="minMax"/>
        </c:scaling>
        <c:axPos val="b"/>
        <c:tickLblPos val="nextTo"/>
        <c:crossAx val="64190336"/>
        <c:crosses val="autoZero"/>
        <c:auto val="1"/>
        <c:lblAlgn val="ctr"/>
        <c:lblOffset val="100"/>
      </c:catAx>
      <c:valAx>
        <c:axId val="64190336"/>
        <c:scaling>
          <c:orientation val="minMax"/>
        </c:scaling>
        <c:axPos val="l"/>
        <c:majorGridlines/>
        <c:numFmt formatCode="General" sourceLinked="1"/>
        <c:tickLblPos val="nextTo"/>
        <c:crossAx val="6418880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5D43F-13EE-42A2-B9B2-9E40D9296C6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5EA4B-1CD6-42CC-80AA-501A97FC10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1519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&#1089;&#1095;&#1077;&#1090;&#1095;&#1080;&#1082;%20&#1085;&#1072;&#1089;&#1077;&#1083;&#1077;&#1085;&#1080;&#1103;.doc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mirkart.ru/world/world.cgi?X=-17&amp;Y=11&amp;Z=1&amp;L_Gorod=ON&amp;L_Rozhd=O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hyperlink" Target="http://mirkart.ru/world/world.cgi?X=-17&amp;Y=11&amp;Z=1&amp;L_Gorod=ON&amp;L_Smert=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География 10 класс.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214818"/>
            <a:ext cx="4000528" cy="1752600"/>
          </a:xfrm>
        </p:spPr>
        <p:txBody>
          <a:bodyPr>
            <a:noAutofit/>
          </a:bodyPr>
          <a:lstStyle/>
          <a:p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\Мои документы\день учителя\1день учителя\DSC0434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428604"/>
            <a:ext cx="2864379" cy="1909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открытый урок\0016-012-Izuchenie-novogo-material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59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1752" y="142852"/>
            <a:ext cx="8686800" cy="57150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Первый тип воспроизводства населения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0" y="642918"/>
            <a:ext cx="8858280" cy="6000792"/>
          </a:xfrm>
        </p:spPr>
        <p:txBody>
          <a:bodyPr>
            <a:noAutofit/>
          </a:bodyPr>
          <a:lstStyle/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Низкие показатели рождаемости, смертности и естественного прироста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Формула воспроизводства населения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13 – 9 = 4                  9 – 9 = 0               9 – 11 = -2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депопуляция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Стабилизация численности населения</a:t>
            </a:r>
          </a:p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«Старение» населения (т.е. увеличение доли пожилых людей в общей численности населения)</a:t>
            </a:r>
          </a:p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Характерен для стран Зарубежной Европы, СНГ, Северной Америки, Австралии и Японии.</a:t>
            </a:r>
          </a:p>
          <a:p>
            <a:pPr eaLnBrk="1" hangingPunct="1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55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4543425"/>
            <a:ext cx="21431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rot="5400000">
            <a:off x="1750993" y="5106999"/>
            <a:ext cx="64294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85720" y="5429264"/>
            <a:ext cx="3355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Демографический кризис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6787372" y="2356636"/>
            <a:ext cx="28575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Второй тип  воспроизводства населения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858280" cy="578647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Высокий естественный прирост за счет высокой рождаемости и относительно низкие показатели смертности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Формула воспроизводства населения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29-9=20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Постоянное увеличение численности населения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Большая доля людей молодого возраста в общей численности населения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Характерен для стран Африки, Латинской Америки и Зарубежной Азии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_000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43240" y="4286256"/>
            <a:ext cx="3929062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rot="5400000">
            <a:off x="1465241" y="4893479"/>
            <a:ext cx="785024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flipH="1">
            <a:off x="500034" y="5357826"/>
            <a:ext cx="2744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Демографический взрыв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592935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Естественный прирост зависит от ряда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факторов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К ним можно отнести: 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уровень жизни, в том числе материальные условия жизни людей, уровень здравоохранения, питания, условия труда и быта людей и т.п.; 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структуру населения (половая, возрастная, брачная); 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образ жизни (городской и сельский); 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занятость женщин в общественном производстве; 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национальные и религиозные традиции. 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Отрицательное влияние на воспроизводство населения оказывают войны, которые приводят к людским потерям, а также распространение голода 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 болезней.</a:t>
            </a:r>
          </a:p>
          <a:p>
            <a:pPr>
              <a:buNone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542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endParaRPr lang="ru-RU" sz="1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2617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Очень высокий естественный прирост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Высокий естественный прирост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Средний естественный прирост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Низкий естественный прирост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Очень низкий естественный прирост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719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Более 30%о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20—30 </a:t>
                      </a: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10-20%</a:t>
                      </a:r>
                      <a:r>
                        <a:rPr lang="ru-RU" sz="1800" baseline="-25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2—10%о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Менее 2%о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670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Африка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Африка</a:t>
                      </a:r>
                      <a:b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Зарубежная Азия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Зарубежная Азия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Латинская Америка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Зарубежная Европа</a:t>
                      </a:r>
                      <a:b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Северная Америка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Зарубежная Европа</a:t>
                      </a:r>
                      <a:b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СНГ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24865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Нигер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Кения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Зимбабве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Ливия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Нигерия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Монголия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Филиппины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Бангладеш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Эфиопия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Египет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Китай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Индия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Турция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Куба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Бразилия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Польша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Франция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Чехия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Великобритания</a:t>
                      </a:r>
                      <a:b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США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Венгрия</a:t>
                      </a:r>
                      <a:b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Германия</a:t>
                      </a:r>
                      <a:b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Болгария</a:t>
                      </a:r>
                      <a:b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Австрия</a:t>
                      </a:r>
                      <a:b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Италия</a:t>
                      </a:r>
                      <a:b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Россия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719871"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00636"/>
          </a:xfrm>
          <a:prstGeom prst="rect">
            <a:avLst/>
          </a:prstGeom>
          <a:noFill/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6286512" y="6286520"/>
            <a:ext cx="714380" cy="399474"/>
          </a:xfrm>
          <a:prstGeom prst="actionButtonRetur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00562" y="2071678"/>
            <a:ext cx="4429156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-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наука о населении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Admin\Рабочий стол\18022013170643-%E4%E5%EC%EE%E3%F0%E0%F4%E8%FF.jpg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4143404" cy="3040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Рабочий стол\PR2013112020140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286256"/>
            <a:ext cx="400052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Демографическая политика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Демографическая политика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это система мер: административных, экономических,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пропагандистских и др.), направленная на регулирование процесса воспроизводства населения.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22"/>
                <a:gridCol w="2928958"/>
                <a:gridCol w="3857620"/>
              </a:tblGrid>
              <a:tr h="833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Экономические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меры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Административно-правовые меры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Пропагандистские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меры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/>
                </a:tc>
              </a:tr>
              <a:tr h="602464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Оплачивать отпуска и различные пособия на детей;</a:t>
                      </a:r>
                      <a:endParaRPr lang="ru-RU" sz="2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Различные ссуды, кредиты, налоговые и жилищные льготы</a:t>
                      </a:r>
                      <a:endParaRPr lang="ru-RU" sz="2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Законодательные акты, регулирующие возраст вступления в брак, </a:t>
                      </a:r>
                      <a:r>
                        <a:rPr lang="ru-RU" sz="2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разводы, </a:t>
                      </a: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отношения к абортам;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Положение матери и детей в случае распада семьи;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Режим труда работающих женщин.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Направлены на формирование общественного мнения, норм и стандартов демографического поведения;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Определяют отношение к религиозным и другим традициям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Отношение к политики планирования семьи;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Отношение к половому воспитанию и образованию молодежи.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Теория демографического перехода – научная основа для проведения демографической политики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71548"/>
          <a:ext cx="9144000" cy="5920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18"/>
                <a:gridCol w="3643338"/>
                <a:gridCol w="3714744"/>
              </a:tblGrid>
              <a:tr h="72231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Рождаемость и смертность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Естественный прирост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63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 </a:t>
                      </a:r>
                      <a:r>
                        <a:rPr lang="ru-RU" sz="2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этап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Высокие показатели рождаемости и смертности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Низкий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естественный прирост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6756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 </a:t>
                      </a:r>
                      <a:r>
                        <a:rPr lang="ru-RU" sz="2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этап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Резкое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сокращение смертности при сохранении традиционно высокой рождаемости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Высокий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естественный прирост – демографический взрыв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6756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III </a:t>
                      </a:r>
                      <a:r>
                        <a:rPr lang="ru-RU" sz="2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этап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Низкие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показатели смертности, снижение рождаемости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Умеренное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расширенное </a:t>
                      </a: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воспроизводство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8563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IV </a:t>
                      </a:r>
                      <a:r>
                        <a:rPr lang="ru-RU" sz="2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этап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Показатели рождаемости и смертности выравниваются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Переход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 стабилизации населения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429652" y="6500834"/>
            <a:ext cx="500066" cy="3571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00298" y="1357298"/>
            <a:ext cx="4071966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Documents and Settings\Admin\Рабочий стол\i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2428892" cy="1849410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876"/>
            <a:ext cx="3857652" cy="304551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000364" y="2500306"/>
            <a:ext cx="33885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Цель урока?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7978505">
            <a:off x="4713581" y="4971771"/>
            <a:ext cx="2387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Е = Р - С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Documents and Settings\Admin\Рабочий стол\BE2_turkiye-nin-nufus-hareketleri-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357166"/>
            <a:ext cx="2500330" cy="1875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Качество населения</a:t>
            </a:r>
            <a:r>
              <a:rPr lang="ru-RU" sz="4900" dirty="0" smtClean="0"/>
              <a:t>. </a:t>
            </a:r>
            <a:br>
              <a:rPr lang="ru-RU" sz="4900" dirty="0" smtClean="0"/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Учитываются условия жизни людей: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экономические;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социальные;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культурные;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экологические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Младенческая смертность.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357298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Продолжительность жизни.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Подумай и ответь.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229600" cy="4525963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 чем связана стабилизация численности населения в развитых странах Европы?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Что такое «нулевой прирост» населения?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 приводит ли демографическая политика к ущемлению прав человека?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643050"/>
            <a:ext cx="7772400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Численность и воспроизводство населения мира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422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страиваемая 4">
            <a:hlinkClick r:id="" action="ppaction://hlinkshowjump?jump=nextslide" highlightClick="1"/>
          </p:cNvPr>
          <p:cNvSpPr/>
          <p:nvPr/>
        </p:nvSpPr>
        <p:spPr>
          <a:xfrm>
            <a:off x="285720" y="571480"/>
            <a:ext cx="6429420" cy="642942"/>
          </a:xfrm>
          <a:prstGeom prst="actionButtonBlank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страиваемая 6">
            <a:hlinkClick r:id="rId2" action="ppaction://hlinksldjump" highlightClick="1"/>
          </p:cNvPr>
          <p:cNvSpPr/>
          <p:nvPr/>
        </p:nvSpPr>
        <p:spPr>
          <a:xfrm>
            <a:off x="285720" y="1643050"/>
            <a:ext cx="6429420" cy="642942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Воспроизводство население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настраиваемая 9">
            <a:hlinkClick r:id="rId3" action="ppaction://hlinksldjump" highlightClick="1"/>
          </p:cNvPr>
          <p:cNvSpPr/>
          <p:nvPr/>
        </p:nvSpPr>
        <p:spPr>
          <a:xfrm>
            <a:off x="285720" y="3857628"/>
            <a:ext cx="6500858" cy="714380"/>
          </a:xfrm>
          <a:prstGeom prst="actionButtonBlank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Демографическая политика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настраиваемая 5">
            <a:hlinkClick r:id="rId4" action="ppaction://hlinksldjump" highlightClick="1"/>
          </p:cNvPr>
          <p:cNvSpPr/>
          <p:nvPr/>
        </p:nvSpPr>
        <p:spPr>
          <a:xfrm>
            <a:off x="285720" y="4857760"/>
            <a:ext cx="6500858" cy="71438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Качество населения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929718" cy="714380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Изменение численности населения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501122" cy="514353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endParaRPr lang="ru-RU" b="1" dirty="0" smtClean="0"/>
          </a:p>
          <a:p>
            <a:pPr>
              <a:lnSpc>
                <a:spcPct val="90000"/>
              </a:lnSpc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35-40 тыс. лет назад насчитывалось около </a:t>
            </a:r>
          </a:p>
          <a:p>
            <a:pPr>
              <a:lnSpc>
                <a:spcPct val="90000"/>
              </a:lnSpc>
              <a:buNone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   1 млн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жителей;</a:t>
            </a:r>
          </a:p>
          <a:p>
            <a:pPr>
              <a:lnSpc>
                <a:spcPct val="90000"/>
              </a:lnSpc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В 1820 г. численность достигла 1 млрд. чел.;</a:t>
            </a:r>
          </a:p>
          <a:p>
            <a:pPr>
              <a:lnSpc>
                <a:spcPct val="90000"/>
              </a:lnSpc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В 1927 г. На Земле стало 2 млрд. жителей;</a:t>
            </a:r>
          </a:p>
          <a:p>
            <a:pPr>
              <a:lnSpc>
                <a:spcPct val="90000"/>
              </a:lnSpc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К 1960 году она достигла 3 млрд.;</a:t>
            </a:r>
          </a:p>
          <a:p>
            <a:pPr>
              <a:lnSpc>
                <a:spcPct val="90000"/>
              </a:lnSpc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В 1974 г. – 4 млрд. чел.;</a:t>
            </a:r>
          </a:p>
          <a:p>
            <a:pPr>
              <a:lnSpc>
                <a:spcPct val="90000"/>
              </a:lnSpc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В 1987 году появился 5 млрд. житель;</a:t>
            </a:r>
          </a:p>
          <a:p>
            <a:pPr>
              <a:lnSpc>
                <a:spcPct val="90000"/>
              </a:lnSpc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12 октября 1999 года – 6 млрд. человек;</a:t>
            </a:r>
          </a:p>
          <a:p>
            <a:pPr>
              <a:lnSpc>
                <a:spcPct val="90000"/>
              </a:lnSpc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С середины 2011 года на Земле </a:t>
            </a:r>
          </a:p>
          <a:p>
            <a:pPr>
              <a:lnSpc>
                <a:spcPct val="90000"/>
              </a:lnSpc>
              <a:buNone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   проживает  </a:t>
            </a:r>
            <a:r>
              <a:rPr lang="ru-RU" sz="35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7 млрд. человек.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7,6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млрд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Перепись населения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Считается, что первая перепись в ее современном понимании была проведена в 1790 году в США. Однако элементы переписи существовали в период раннего Средневековья. Более того, можно говорить 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прапереписях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в Египте, Месопотамии, Индии, Китае, Японии. И все это начиная с 3-го тысячелетия до нашей эры!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Таблица численности населения стран мира на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3" y="1285860"/>
          <a:ext cx="8715434" cy="5641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606"/>
                <a:gridCol w="2647937"/>
                <a:gridCol w="2572281"/>
                <a:gridCol w="2844610"/>
              </a:tblGrid>
              <a:tr h="11669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п.п.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Наименование страны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Численность населения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Численность населения на указанную дату</a:t>
                      </a:r>
                      <a:endParaRPr lang="ru-RU" sz="2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77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Китай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1 349 585 838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Июль 2013 оценка 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77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Индия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1 220 800 359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Июль 2013 оценка </a:t>
                      </a:r>
                      <a:endParaRPr lang="ru-RU" sz="2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77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Соединенные Штаты</a:t>
                      </a:r>
                      <a:endParaRPr lang="ru-RU" sz="2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316 668 567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Июль 2013 оценка 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77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Индонезия</a:t>
                      </a:r>
                      <a:endParaRPr lang="ru-RU" sz="2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251 160 124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Июль 2013 оценка 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77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Бразилия</a:t>
                      </a:r>
                      <a:endParaRPr lang="ru-RU" sz="2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201 009 622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Июль 2013 оценка 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77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Пакистан</a:t>
                      </a:r>
                      <a:endParaRPr lang="ru-RU" sz="2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193 238 868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Июль 2013 оценка 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77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Нигерия</a:t>
                      </a:r>
                      <a:endParaRPr lang="ru-RU" sz="2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174 507 539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 доступно 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77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Бангладеш</a:t>
                      </a:r>
                      <a:endParaRPr lang="ru-RU" sz="2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163 654 860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Июль 2013 оценка 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77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Россия</a:t>
                      </a:r>
                      <a:endParaRPr lang="ru-RU" sz="2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142 500 482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Июль 2013 оценка 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0045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Япония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file"/>
                        </a:rPr>
                        <a:t>счетчик населения.</a:t>
                      </a:r>
                      <a:r>
                        <a:rPr lang="en-US" sz="18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 action="ppaction://hlinkfile"/>
                        </a:rPr>
                        <a:t>docx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127 253 075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Июль </a:t>
                      </a:r>
                      <a:r>
                        <a:rPr lang="ru-RU" sz="2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</a:t>
                      </a:r>
                      <a:r>
                        <a:rPr lang="ru-RU" sz="2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оценка 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8643966" y="6429372"/>
            <a:ext cx="50003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Воспроизводство населения -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98317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совокупность процессов рождаемости, смертности и естественного прироста, которые обеспечивают беспрерывное возобновление и смену людских поколений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ЕП = Р - С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7676" cy="215423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Среднемировой показатель естественного прироста составляет 17 чел. на 1000 чел. населения (17 </a:t>
            </a:r>
            <a:r>
              <a:rPr lang="ru-RU" sz="2800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ерейти на интерактивную карту рождаемости мира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40005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перейти на интерактивную карту смертности мира">
            <a:hlinkClick r:id="rId4" tgtFrame="&quot;_blank&quot;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928670"/>
            <a:ext cx="3994785" cy="3918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</TotalTime>
  <Words>800</Words>
  <Application>Microsoft Office PowerPoint</Application>
  <PresentationFormat>Экран (4:3)</PresentationFormat>
  <Paragraphs>165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География 10 класс.</vt:lpstr>
      <vt:lpstr>Тема урока?</vt:lpstr>
      <vt:lpstr>Численность и воспроизводство населения мира</vt:lpstr>
      <vt:lpstr>Слайд 4</vt:lpstr>
      <vt:lpstr>Изменение численности населения</vt:lpstr>
      <vt:lpstr>Перепись населения</vt:lpstr>
      <vt:lpstr>Таблица численности населения стран мира на 2020 год</vt:lpstr>
      <vt:lpstr>Воспроизводство населения - </vt:lpstr>
      <vt:lpstr>Среднемировой показатель естественного прироста составляет 17 чел. на 1000 чел. населения (17 0/00). </vt:lpstr>
      <vt:lpstr>Слайд 10</vt:lpstr>
      <vt:lpstr>Первый тип воспроизводства населения</vt:lpstr>
      <vt:lpstr>Второй тип  воспроизводства населения</vt:lpstr>
      <vt:lpstr>Слайд 13</vt:lpstr>
      <vt:lpstr>Слайд 14</vt:lpstr>
      <vt:lpstr>Слайд 15</vt:lpstr>
      <vt:lpstr>-  наука о населении</vt:lpstr>
      <vt:lpstr>Демографическая политика.</vt:lpstr>
      <vt:lpstr>Слайд 18</vt:lpstr>
      <vt:lpstr>Теория демографического перехода – научная основа для проведения демографической политики.</vt:lpstr>
      <vt:lpstr>Качество населения.  Учитываются условия жизни людей:</vt:lpstr>
      <vt:lpstr>Младенческая смертность.</vt:lpstr>
      <vt:lpstr>Продолжительность жизни.</vt:lpstr>
      <vt:lpstr>Подумай и ответь.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pc8</cp:lastModifiedBy>
  <cp:revision>118</cp:revision>
  <dcterms:created xsi:type="dcterms:W3CDTF">2013-01-06T13:13:53Z</dcterms:created>
  <dcterms:modified xsi:type="dcterms:W3CDTF">2021-10-07T09:19:56Z</dcterms:modified>
</cp:coreProperties>
</file>