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87" r:id="rId3"/>
    <p:sldId id="286" r:id="rId4"/>
    <p:sldId id="264" r:id="rId5"/>
    <p:sldId id="265" r:id="rId6"/>
    <p:sldId id="280" r:id="rId7"/>
    <p:sldId id="289" r:id="rId8"/>
    <p:sldId id="260" r:id="rId9"/>
    <p:sldId id="276" r:id="rId10"/>
    <p:sldId id="290" r:id="rId11"/>
    <p:sldId id="291" r:id="rId12"/>
    <p:sldId id="285" r:id="rId13"/>
    <p:sldId id="267" r:id="rId14"/>
    <p:sldId id="275" r:id="rId15"/>
    <p:sldId id="283" r:id="rId16"/>
    <p:sldId id="277" r:id="rId17"/>
    <p:sldId id="279" r:id="rId18"/>
    <p:sldId id="284" r:id="rId19"/>
    <p:sldId id="29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288446463528353"/>
          <c:y val="0.11938800078389655"/>
          <c:w val="0.3454603992273021"/>
          <c:h val="0.718557630392788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CDF-42E1-A6D3-2A684A784F8E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85%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9DF-47A6-92E6-58FB7B3CC279}"/>
                </c:ext>
              </c:extLst>
            </c:dLbl>
            <c:dLbl>
              <c:idx val="2"/>
              <c:layout>
                <c:manualLayout>
                  <c:x val="3.076901541304241E-2"/>
                  <c:y val="1.422212267980626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9DF-47A6-92E6-58FB7B3CC279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9DF-47A6-92E6-58FB7B3CC279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Россия</c:v>
                </c:pt>
                <c:pt idx="1">
                  <c:v>Весь мир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0.11000000000000006</c:v>
                </c:pt>
                <c:pt idx="1">
                  <c:v>0.89000000000000046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CDF-42E1-A6D3-2A684A784F8E}"/>
            </c:ext>
          </c:extLst>
        </c:ser>
        <c:dLbls/>
        <c:firstSliceAng val="0"/>
        <c:holeSize val="50"/>
      </c:doughnut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BC6-4D6B-90D4-84604E359C7E}"/>
                </c:ext>
              </c:extLst>
            </c:dLbl>
            <c:dLbl>
              <c:idx val="2"/>
              <c:layout>
                <c:manualLayout>
                  <c:x val="7.5213148787436915E-2"/>
                  <c:y val="1.481471112479815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5264850424359369"/>
                      <c:h val="0.184850849687841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BC6-4D6B-90D4-84604E359C7E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BC6-4D6B-90D4-84604E359C7E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Россия</c:v>
                </c:pt>
                <c:pt idx="1">
                  <c:v>Весь мир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0.12000000000000002</c:v>
                </c:pt>
                <c:pt idx="1">
                  <c:v>0.88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B2C-4CF4-88A0-E1713B561E93}"/>
            </c:ext>
          </c:extLst>
        </c:ser>
        <c:dLbls/>
        <c:firstSliceAng val="0"/>
        <c:holeSize val="50"/>
      </c:doughnut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6654940966287046"/>
          <c:y val="0.30653726742942405"/>
          <c:w val="0.33345052299250405"/>
          <c:h val="0.51007335997165515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AB3-4AC9-83DC-3AC4E0F47696}"/>
                </c:ext>
              </c:extLst>
            </c:dLbl>
            <c:dLbl>
              <c:idx val="2"/>
              <c:layout>
                <c:manualLayout>
                  <c:x val="4.9902184841425508E-2"/>
                  <c:y val="4.102535388405652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1415124782476081"/>
                      <c:h val="0.170631553558007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AB3-4AC9-83DC-3AC4E0F47696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AB3-4AC9-83DC-3AC4E0F47696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Россия</c:v>
                </c:pt>
                <c:pt idx="1">
                  <c:v>Весь мир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0.16</c:v>
                </c:pt>
                <c:pt idx="1">
                  <c:v>0.84000000000000064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64-4DA5-A15B-CAD39794525A}"/>
            </c:ext>
          </c:extLst>
        </c:ser>
        <c:dLbls/>
        <c:firstSliceAng val="0"/>
        <c:holeSize val="50"/>
      </c:doughnut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596119908663284"/>
          <c:y val="0.15952186619058592"/>
          <c:w val="0.40296137050260267"/>
          <c:h val="0.66953915929251184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BB4-4B0A-A47C-310C8D5F9BFB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BB4-4B0A-A47C-310C8D5F9BFB}"/>
                </c:ext>
              </c:extLst>
            </c:dLbl>
            <c:dLbl>
              <c:idx val="3"/>
              <c:layout>
                <c:manualLayout>
                  <c:x val="7.9012448089754828E-2"/>
                  <c:y val="5.834084605711198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BB4-4B0A-A47C-310C8D5F9BFB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Россия</c:v>
                </c:pt>
                <c:pt idx="1">
                  <c:v>Весь мир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0.21000000000000016</c:v>
                </c:pt>
                <c:pt idx="1">
                  <c:v>0.79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93-42CA-8FEB-EB824322F749}"/>
            </c:ext>
          </c:extLst>
        </c:ser>
        <c:dLbls/>
        <c:firstSliceAng val="0"/>
        <c:holeSize val="50"/>
      </c:doughnut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8754879044163977"/>
          <c:y val="0.24762071559411764"/>
          <c:w val="0.35980199187264994"/>
          <c:h val="0.6067907366680273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1.3675117961352181E-2"/>
                  <c:y val="-3.55553066995157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B19-4EF3-9E5D-BDCBDFAFAAA2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73%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E35-4917-887D-08F65FAB7907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E35-4917-887D-08F65FAB7907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E35-4917-887D-08F65FAB7907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Россия</c:v>
                </c:pt>
                <c:pt idx="1">
                  <c:v>Весь мир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0.27</c:v>
                </c:pt>
                <c:pt idx="1">
                  <c:v>0.89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B19-4EF3-9E5D-BDCBDFAFAAA2}"/>
            </c:ext>
          </c:extLst>
        </c:ser>
        <c:dLbls/>
        <c:firstSliceAng val="0"/>
        <c:holeSize val="50"/>
      </c:doughnut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1.3675117961352181E-2"/>
                  <c:y val="-2.222206668719733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36%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42F-4776-A2E1-FC979FD75F0B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64%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D32-4D94-A3E8-8FB99DA6731B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D32-4D94-A3E8-8FB99DA6731B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D32-4D94-A3E8-8FB99DA6731B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Россия</c:v>
                </c:pt>
                <c:pt idx="1">
                  <c:v>Весь мир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0.31000000000000022</c:v>
                </c:pt>
                <c:pt idx="1">
                  <c:v>0.88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2F-4776-A2E1-FC979FD75F0B}"/>
            </c:ext>
          </c:extLst>
        </c:ser>
        <c:dLbls/>
        <c:firstSliceAng val="0"/>
        <c:holeSize val="50"/>
      </c:doughnut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665494096628708"/>
          <c:y val="0.30653726742942411"/>
          <c:w val="0.33345052299250416"/>
          <c:h val="0.51007335997165493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3FF23-1640-4D71-8C25-0C080C654066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C90EE-0F87-47EE-827E-E148ACF6D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4863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1AD9C3-F588-4D02-9217-78464088C03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9979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5760" cy="535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3147"/>
              <a:ext cx="5760" cy="117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52400" y="314325"/>
            <a:ext cx="847725" cy="6543675"/>
            <a:chOff x="96" y="198"/>
            <a:chExt cx="534" cy="4122"/>
          </a:xfrm>
        </p:grpSpPr>
        <p:sp>
          <p:nvSpPr>
            <p:cNvPr id="8" name="AutoShape 11"/>
            <p:cNvSpPr>
              <a:spLocks noChangeArrowheads="1"/>
            </p:cNvSpPr>
            <p:nvPr/>
          </p:nvSpPr>
          <p:spPr bwMode="auto">
            <a:xfrm rot="5400000" flipH="1">
              <a:off x="82" y="1995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12"/>
            <p:cNvSpPr>
              <a:spLocks noChangeArrowheads="1"/>
            </p:cNvSpPr>
            <p:nvPr/>
          </p:nvSpPr>
          <p:spPr bwMode="auto">
            <a:xfrm rot="5400000" flipH="1">
              <a:off x="82" y="258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AutoShape 13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 flipH="1">
              <a:off x="83" y="3776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AutoShape 15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AutoShape 16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441325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 flipH="1">
            <a:off x="547688" y="2717800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433388" y="26971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463550" y="2700338"/>
            <a:ext cx="161925" cy="41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9236075" y="2697163"/>
            <a:ext cx="3048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484188" y="2760663"/>
            <a:ext cx="875188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22" name="AutoShape 25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AutoShape 26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AutoShape 28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AutoShape 29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AutoShape 30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66"/>
                </a:cxn>
                <a:cxn ang="0">
                  <a:pos x="532" y="465"/>
                </a:cxn>
                <a:cxn ang="0">
                  <a:pos x="532" y="201"/>
                </a:cxn>
                <a:cxn ang="0">
                  <a:pos x="172" y="0"/>
                </a:cxn>
                <a:cxn ang="0">
                  <a:pos x="1" y="0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/>
              <a:ahLst/>
              <a:cxnLst>
                <a:cxn ang="0">
                  <a:pos x="457" y="260"/>
                </a:cxn>
                <a:cxn ang="0">
                  <a:pos x="1" y="0"/>
                </a:cxn>
                <a:cxn ang="0">
                  <a:pos x="0" y="264"/>
                </a:cxn>
                <a:cxn ang="0">
                  <a:pos x="457" y="260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17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2954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Щелчок правит образец заголовка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/>
            </a:lvl1pPr>
          </a:lstStyle>
          <a:p>
            <a:r>
              <a:rPr lang="ru-RU"/>
              <a:t>Щелчок правит образец подзаголовка</a:t>
            </a:r>
          </a:p>
        </p:txBody>
      </p:sp>
      <p:sp>
        <p:nvSpPr>
          <p:cNvPr id="30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81D02D4-44AE-467B-A2AD-3210B5A05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3DB5C-85E8-4C86-9274-BAB9F3A0A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48500" y="419100"/>
            <a:ext cx="1943100" cy="5740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419100"/>
            <a:ext cx="5676900" cy="5740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F3E1D-3A69-4359-94AB-9A3809354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19200" y="20447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81600" y="20447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700CE-1258-4008-8707-AC80872FB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9200" y="20447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81600" y="20447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81600" y="41783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C0406-00DA-4D6F-B5F7-3908E50C8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219200" y="20447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84DED-D531-4303-9A7E-209CEFE54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DEB86-AF88-473D-A1A8-9DF49F2861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EEF05-54CA-44D3-AD2D-63DEFAE3A3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9200" y="2044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81600" y="2044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8E81B-73AD-4A5A-B3DC-E73C2E01F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4E11D-5E19-4081-8FE2-D197778C0D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15017-5EE0-46C0-B6CB-524DA580CA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6B98A5-496A-4B96-8D79-1EE7397425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78BF-A8F2-4C3D-BAC9-F651309100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5051D-4F51-4C0F-8918-1AE5A27EE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4191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20447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255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>
                <a:latin typeface="Arial Narrow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6395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>
                <a:latin typeface="Arial Narrow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29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>
                <a:latin typeface="Arial Narrow" pitchFamily="34" charset="0"/>
              </a:defRPr>
            </a:lvl1pPr>
          </a:lstStyle>
          <a:p>
            <a:pPr>
              <a:defRPr/>
            </a:pPr>
            <a:fld id="{AB983270-2416-45C8-8E0C-8213AB666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52400" y="314325"/>
            <a:ext cx="847725" cy="6543675"/>
            <a:chOff x="96" y="198"/>
            <a:chExt cx="534" cy="4122"/>
          </a:xfrm>
        </p:grpSpPr>
        <p:sp>
          <p:nvSpPr>
            <p:cNvPr id="6152" name="AutoShape 8"/>
            <p:cNvSpPr>
              <a:spLocks noChangeArrowheads="1"/>
            </p:cNvSpPr>
            <p:nvPr/>
          </p:nvSpPr>
          <p:spPr bwMode="auto">
            <a:xfrm rot="5400000" flipH="1">
              <a:off x="82" y="1995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 rot="5400000" flipH="1">
              <a:off x="82" y="258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5" name="AutoShape 11"/>
            <p:cNvSpPr>
              <a:spLocks noChangeArrowheads="1"/>
            </p:cNvSpPr>
            <p:nvPr/>
          </p:nvSpPr>
          <p:spPr bwMode="auto">
            <a:xfrm rot="5400000" flipH="1">
              <a:off x="83" y="3776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6" name="AutoShape 12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7" name="AutoShape 13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8" name="AutoShape 14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441325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60" name="AutoShape 16"/>
          <p:cNvSpPr>
            <a:spLocks noChangeArrowheads="1"/>
          </p:cNvSpPr>
          <p:nvPr/>
        </p:nvSpPr>
        <p:spPr bwMode="auto">
          <a:xfrm flipH="1">
            <a:off x="547688" y="1703388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60375" y="17065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463550" y="1912938"/>
            <a:ext cx="190500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9209088" y="1676400"/>
            <a:ext cx="3048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457200" y="1739900"/>
            <a:ext cx="875188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6166" name="AutoShape 22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7" name="AutoShape 23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8" name="AutoShape 24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9" name="AutoShape 25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70" name="AutoShape 26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71" name="AutoShape 27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72" name="Freeform 28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66"/>
                </a:cxn>
                <a:cxn ang="0">
                  <a:pos x="532" y="465"/>
                </a:cxn>
                <a:cxn ang="0">
                  <a:pos x="532" y="201"/>
                </a:cxn>
                <a:cxn ang="0">
                  <a:pos x="172" y="0"/>
                </a:cxn>
                <a:cxn ang="0">
                  <a:pos x="1" y="0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73" name="Freeform 29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/>
              <a:ahLst/>
              <a:cxnLst>
                <a:cxn ang="0">
                  <a:pos x="457" y="260"/>
                </a:cxn>
                <a:cxn ang="0">
                  <a:pos x="1" y="0"/>
                </a:cxn>
                <a:cxn ang="0">
                  <a:pos x="0" y="264"/>
                </a:cxn>
                <a:cxn ang="0">
                  <a:pos x="457" y="260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 animBg="1"/>
      <p:bldP spid="6163" grpId="0" animBg="1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Impac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Impac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Impac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Impac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Impac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pitchFamily="2" charset="2"/>
        <a:buChar char="b"/>
        <a:defRPr kumimoji="1"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28728" y="4149080"/>
            <a:ext cx="6400800" cy="1752600"/>
          </a:xfrm>
        </p:spPr>
        <p:txBody>
          <a:bodyPr/>
          <a:lstStyle/>
          <a:p>
            <a:pPr algn="ctr"/>
            <a:r>
              <a:rPr lang="ru-RU" sz="6000" dirty="0" smtClean="0"/>
              <a:t>Отрасль хозяйства страны.</a:t>
            </a:r>
            <a:endParaRPr lang="ru-RU" sz="6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71480"/>
            <a:ext cx="75289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Тема   урока:</a:t>
            </a:r>
          </a:p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«Цветная  металлургия»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" name="Picture 4" descr="J02903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403" y="2192868"/>
            <a:ext cx="2727325" cy="20891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772400" cy="1143000"/>
          </a:xfrm>
        </p:spPr>
        <p:txBody>
          <a:bodyPr/>
          <a:lstStyle/>
          <a:p>
            <a:r>
              <a:rPr lang="ru-RU" sz="3200" dirty="0" smtClean="0"/>
              <a:t>Размещение предприятий зависит от   особенностей используемых руд: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060848"/>
            <a:ext cx="7772400" cy="4114800"/>
          </a:xfrm>
        </p:spPr>
        <p:txBody>
          <a:bodyPr/>
          <a:lstStyle/>
          <a:p>
            <a:r>
              <a:rPr lang="ru-RU" sz="2800" dirty="0" smtClean="0"/>
              <a:t>1.  Низкого  содержания металла в руде</a:t>
            </a:r>
          </a:p>
          <a:p>
            <a:r>
              <a:rPr lang="ru-RU" sz="2800" dirty="0" smtClean="0"/>
              <a:t>Транспортировать на большие расстояния не выгодно</a:t>
            </a:r>
          </a:p>
          <a:p>
            <a:r>
              <a:rPr lang="ru-RU" sz="2800" dirty="0" smtClean="0"/>
              <a:t>Создание  предприятий  ГОК  в районах добычи сырья ( обогащение руды)</a:t>
            </a:r>
          </a:p>
          <a:p>
            <a:r>
              <a:rPr lang="ru-RU" sz="2800" dirty="0" smtClean="0"/>
              <a:t>2 .  Руды цветных  металлов  - комплексные ,в</a:t>
            </a:r>
          </a:p>
          <a:p>
            <a:r>
              <a:rPr lang="ru-RU" sz="2800" dirty="0" smtClean="0"/>
              <a:t>связи с этим комбинаты  извлекают несколько различных металлов 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6776593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География производства: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772816"/>
            <a:ext cx="7772400" cy="4114800"/>
          </a:xfrm>
        </p:spPr>
        <p:txBody>
          <a:bodyPr/>
          <a:lstStyle/>
          <a:p>
            <a:r>
              <a:rPr lang="ru-RU" sz="3600" dirty="0" smtClean="0"/>
              <a:t>1.тяжёлых металлов – медь,никель,олово, свинец</a:t>
            </a:r>
          </a:p>
          <a:p>
            <a:r>
              <a:rPr lang="ru-RU" sz="3600" dirty="0" smtClean="0"/>
              <a:t>приурочено к районам добычи сырья (низкое содержание металлов в рудах)</a:t>
            </a:r>
          </a:p>
          <a:p>
            <a:r>
              <a:rPr lang="ru-RU" sz="3600" dirty="0" smtClean="0"/>
              <a:t>2.лёгких металлов – алюминий, магний,титан у источников дешёвой электроэнергии ( ГЭС)</a:t>
            </a:r>
          </a:p>
        </p:txBody>
      </p:sp>
    </p:spTree>
    <p:extLst>
      <p:ext uri="{BB962C8B-B14F-4D97-AF65-F5344CB8AC3E}">
        <p14:creationId xmlns:p14="http://schemas.microsoft.com/office/powerpoint/2010/main" xmlns="" val="2733937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4911"/>
            <a:ext cx="7772400" cy="1143000"/>
          </a:xfrm>
        </p:spPr>
        <p:txBody>
          <a:bodyPr/>
          <a:lstStyle/>
          <a:p>
            <a:r>
              <a:rPr lang="ru-RU" dirty="0" smtClean="0"/>
              <a:t>Базы  цветной металлургии.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424936" cy="4114800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sz="2800" dirty="0" smtClean="0">
                <a:effectLst/>
              </a:rPr>
              <a:t>1. Уральская : сырьё ( крупные   </a:t>
            </a:r>
          </a:p>
          <a:p>
            <a:r>
              <a:rPr lang="ru-RU" sz="2800" dirty="0" smtClean="0">
                <a:effectLst/>
              </a:rPr>
              <a:t>   месторождения), производство       </a:t>
            </a:r>
          </a:p>
          <a:p>
            <a:r>
              <a:rPr lang="ru-RU" sz="2800" dirty="0" smtClean="0">
                <a:effectLst/>
              </a:rPr>
              <a:t>   металла ( центры). </a:t>
            </a:r>
          </a:p>
          <a:p>
            <a:r>
              <a:rPr lang="ru-RU" sz="2800" dirty="0" smtClean="0">
                <a:effectLst/>
              </a:rPr>
              <a:t>  2. Центральная.</a:t>
            </a:r>
          </a:p>
          <a:p>
            <a:r>
              <a:rPr lang="ru-RU" sz="2800" dirty="0" smtClean="0">
                <a:effectLst/>
              </a:rPr>
              <a:t>  3.Сибирь.</a:t>
            </a:r>
          </a:p>
          <a:p>
            <a:r>
              <a:rPr lang="ru-RU" sz="2800" dirty="0" smtClean="0">
                <a:effectLst/>
              </a:rPr>
              <a:t>      Подумайте о  возможной перспективе формировании в Приморском крае </a:t>
            </a:r>
          </a:p>
          <a:p>
            <a:r>
              <a:rPr lang="ru-RU" sz="2800" dirty="0" smtClean="0">
                <a:effectLst/>
              </a:rPr>
              <a:t>( Дальний Восток) новой металлургической базы?</a:t>
            </a:r>
            <a:endParaRPr lang="ru-RU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2148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"/>
          <p:cNvSpPr>
            <a:spLocks noChangeArrowheads="1"/>
          </p:cNvSpPr>
          <p:nvPr/>
        </p:nvSpPr>
        <p:spPr bwMode="auto">
          <a:xfrm>
            <a:off x="0" y="0"/>
            <a:ext cx="2000250" cy="838200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latin typeface="Cambria" pitchFamily="18" charset="0"/>
              </a:rPr>
              <a:t>Добыча руды</a:t>
            </a: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357158" y="1071546"/>
            <a:ext cx="3600450" cy="1428750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latin typeface="Cambria" pitchFamily="18" charset="0"/>
              </a:rPr>
              <a:t>Обогащение руды</a:t>
            </a:r>
          </a:p>
          <a:p>
            <a:pPr algn="ctr"/>
            <a:r>
              <a:rPr lang="ru-RU" dirty="0">
                <a:latin typeface="Cambria" pitchFamily="18" charset="0"/>
              </a:rPr>
              <a:t>Руда = вмещающая порода +</a:t>
            </a:r>
          </a:p>
          <a:p>
            <a:pPr algn="ctr"/>
            <a:r>
              <a:rPr lang="ru-RU" dirty="0">
                <a:latin typeface="Cambria" pitchFamily="18" charset="0"/>
              </a:rPr>
              <a:t>соединение </a:t>
            </a:r>
            <a:r>
              <a:rPr lang="ru-RU" dirty="0" smtClean="0">
                <a:latin typeface="Cambria" pitchFamily="18" charset="0"/>
              </a:rPr>
              <a:t>металла  на Г О К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2143108" y="2571744"/>
            <a:ext cx="2786062" cy="1071562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Cambria" pitchFamily="18" charset="0"/>
              </a:rPr>
              <a:t>Выплавка чернового</a:t>
            </a:r>
          </a:p>
          <a:p>
            <a:pPr algn="ctr"/>
            <a:r>
              <a:rPr lang="ru-RU" sz="2000" b="1" dirty="0" smtClean="0">
                <a:latin typeface="Cambria" pitchFamily="18" charset="0"/>
              </a:rPr>
              <a:t>металла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7" name="Круговая стрелка 6"/>
          <p:cNvSpPr/>
          <p:nvPr/>
        </p:nvSpPr>
        <p:spPr>
          <a:xfrm>
            <a:off x="1142976" y="0"/>
            <a:ext cx="1928813" cy="2071688"/>
          </a:xfrm>
          <a:prstGeom prst="circularArrow">
            <a:avLst>
              <a:gd name="adj1" fmla="val 10286"/>
              <a:gd name="adj2" fmla="val 3213464"/>
              <a:gd name="adj3" fmla="val 20533897"/>
              <a:gd name="adj4" fmla="val 15636033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Круговая стрелка 8"/>
          <p:cNvSpPr/>
          <p:nvPr/>
        </p:nvSpPr>
        <p:spPr>
          <a:xfrm>
            <a:off x="3143240" y="1500174"/>
            <a:ext cx="1928813" cy="2000250"/>
          </a:xfrm>
          <a:prstGeom prst="circularArrow">
            <a:avLst>
              <a:gd name="adj1" fmla="val 10286"/>
              <a:gd name="adj2" fmla="val 3213464"/>
              <a:gd name="adj3" fmla="val 20533897"/>
              <a:gd name="adj4" fmla="val 15636033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5643570" y="5143512"/>
            <a:ext cx="3000375" cy="1285875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latin typeface="Cambria" pitchFamily="18" charset="0"/>
              </a:rPr>
              <a:t>Производство проката</a:t>
            </a:r>
          </a:p>
        </p:txBody>
      </p:sp>
      <p:sp>
        <p:nvSpPr>
          <p:cNvPr id="17" name="Круговая стрелка 16"/>
          <p:cNvSpPr/>
          <p:nvPr/>
        </p:nvSpPr>
        <p:spPr>
          <a:xfrm>
            <a:off x="5715008" y="3929066"/>
            <a:ext cx="1928812" cy="2000250"/>
          </a:xfrm>
          <a:prstGeom prst="circularArrow">
            <a:avLst>
              <a:gd name="adj1" fmla="val 10286"/>
              <a:gd name="adj2" fmla="val 3213464"/>
              <a:gd name="adj3" fmla="val 20533897"/>
              <a:gd name="adj4" fmla="val 15636033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3786182" y="3857628"/>
            <a:ext cx="2786062" cy="1071562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Cambria" pitchFamily="18" charset="0"/>
              </a:rPr>
              <a:t>Выплавка чистого</a:t>
            </a:r>
          </a:p>
          <a:p>
            <a:pPr algn="ctr"/>
            <a:r>
              <a:rPr lang="ru-RU" sz="2000" b="1" dirty="0" smtClean="0">
                <a:latin typeface="Cambria" pitchFamily="18" charset="0"/>
              </a:rPr>
              <a:t>металла ( рафинированного) 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>
            <a:off x="4357686" y="2643182"/>
            <a:ext cx="1928813" cy="2000250"/>
          </a:xfrm>
          <a:prstGeom prst="circularArrow">
            <a:avLst>
              <a:gd name="adj1" fmla="val 10286"/>
              <a:gd name="adj2" fmla="val 3213464"/>
              <a:gd name="adj3" fmla="val 20533897"/>
              <a:gd name="adj4" fmla="val 15636033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525154" y="0"/>
            <a:ext cx="561884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Технологическая </a:t>
            </a:r>
          </a:p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цепочка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8" name="Picture 32" descr="Самородное золото в кварц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60724"/>
            <a:ext cx="2564767" cy="2503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Прямоугольник 28"/>
          <p:cNvSpPr/>
          <p:nvPr/>
        </p:nvSpPr>
        <p:spPr>
          <a:xfrm>
            <a:off x="2564767" y="6244721"/>
            <a:ext cx="3611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Cambria" pitchFamily="18" charset="0"/>
              </a:rPr>
              <a:t>Самородное золото в кварце</a:t>
            </a:r>
            <a:endParaRPr lang="ru-RU" b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9" grpId="0" animBg="1"/>
      <p:bldP spid="15" grpId="0" animBg="1"/>
      <p:bldP spid="17" grpId="0" animBg="1"/>
      <p:bldP spid="19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6" name="Rectangle 4"/>
          <p:cNvSpPr>
            <a:spLocks noGrp="1" noChangeArrowheads="1"/>
          </p:cNvSpPr>
          <p:nvPr>
            <p:ph type="title"/>
          </p:nvPr>
        </p:nvSpPr>
        <p:spPr>
          <a:xfrm>
            <a:off x="107950" y="333375"/>
            <a:ext cx="8948738" cy="919163"/>
          </a:xfrm>
        </p:spPr>
        <p:txBody>
          <a:bodyPr>
            <a:noAutofit/>
          </a:bodyPr>
          <a:lstStyle/>
          <a:p>
            <a:pPr marL="54864" indent="0"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Выбросы вредных веществ в атмосферу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отраслями 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промышленности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%</a:t>
            </a:r>
            <a:endParaRPr lang="ru-RU" sz="2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2566" name="Group 5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35867689"/>
              </p:ext>
            </p:extLst>
          </p:nvPr>
        </p:nvGraphicFramePr>
        <p:xfrm>
          <a:off x="575655" y="1300185"/>
          <a:ext cx="8291512" cy="5286415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1767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59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Отрасли промышленности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Выбросы вредных веществ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2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Промышленность в целом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100%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2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Электроэнергетика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29%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2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Топливная отрасль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21%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Чёрная металлургия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15%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2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Цветная металлургия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22%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2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Химия и нефтехимия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3%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527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Машиностроение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3%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22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Лесная промышленность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3%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22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Прочие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4%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6424215"/>
              </p:ext>
            </p:extLst>
          </p:nvPr>
        </p:nvGraphicFramePr>
        <p:xfrm>
          <a:off x="8172400" y="285728"/>
          <a:ext cx="694767" cy="899912"/>
        </p:xfrm>
        <a:graphic>
          <a:graphicData uri="http://schemas.openxmlformats.org/presentationml/2006/ole">
            <p:oleObj spid="_x0000_s2072" name="CorelDRAW" r:id="rId3" imgW="6811560" imgH="876996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357166"/>
            <a:ext cx="7772400" cy="1143000"/>
          </a:xfrm>
        </p:spPr>
        <p:txBody>
          <a:bodyPr/>
          <a:lstStyle/>
          <a:p>
            <a:r>
              <a:rPr lang="ru-RU" dirty="0" smtClean="0"/>
              <a:t>Проблемы: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988840"/>
            <a:ext cx="7772400" cy="4114800"/>
          </a:xfrm>
        </p:spPr>
        <p:txBody>
          <a:bodyPr/>
          <a:lstStyle/>
          <a:p>
            <a:r>
              <a:rPr lang="ru-RU" dirty="0" smtClean="0"/>
              <a:t>Дефицит руд</a:t>
            </a:r>
          </a:p>
          <a:p>
            <a:r>
              <a:rPr lang="ru-RU" dirty="0" smtClean="0"/>
              <a:t>Сильно изношено оборудование</a:t>
            </a:r>
          </a:p>
          <a:p>
            <a:r>
              <a:rPr lang="ru-RU" dirty="0" smtClean="0"/>
              <a:t>Недостаток современных технологий и техники</a:t>
            </a:r>
          </a:p>
          <a:p>
            <a:r>
              <a:rPr lang="ru-RU" dirty="0" smtClean="0"/>
              <a:t>Низкокачественные металлы</a:t>
            </a:r>
          </a:p>
          <a:p>
            <a:r>
              <a:rPr lang="ru-RU" dirty="0" smtClean="0"/>
              <a:t>Цены выше мировых</a:t>
            </a:r>
          </a:p>
          <a:p>
            <a:r>
              <a:rPr lang="ru-RU" dirty="0" smtClean="0"/>
              <a:t>Загрязнение окружающей среды</a:t>
            </a:r>
          </a:p>
          <a:p>
            <a:r>
              <a:rPr lang="ru-RU" dirty="0"/>
              <a:t>Сокращение кислорода в атмосфере</a:t>
            </a:r>
          </a:p>
          <a:p>
            <a:endParaRPr lang="ru-RU" dirty="0"/>
          </a:p>
        </p:txBody>
      </p:sp>
      <p:pic>
        <p:nvPicPr>
          <p:cNvPr id="4098" name="Picture 2" descr="C:\Documents and Settings\User\Рабочий стол\gm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14290"/>
            <a:ext cx="3624666" cy="24075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883146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772400" cy="1301452"/>
          </a:xfrm>
        </p:spPr>
        <p:txBody>
          <a:bodyPr/>
          <a:lstStyle/>
          <a:p>
            <a:pPr algn="ctr"/>
            <a:r>
              <a:rPr lang="ru-RU" dirty="0" smtClean="0"/>
              <a:t>Загрязнение  окружающей среды, города- лидеры.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72816"/>
            <a:ext cx="7772400" cy="4114800"/>
          </a:xfrm>
        </p:spPr>
        <p:txBody>
          <a:bodyPr/>
          <a:lstStyle/>
          <a:p>
            <a:r>
              <a:rPr lang="ru-RU" dirty="0" smtClean="0"/>
              <a:t> Много твёрдых отходов ( при обогащении), кислотные дожди</a:t>
            </a:r>
          </a:p>
          <a:p>
            <a:r>
              <a:rPr lang="ru-RU" dirty="0" smtClean="0"/>
              <a:t>Химические соединения – сера, мышьяк и пр.( при плавке руд )</a:t>
            </a:r>
          </a:p>
          <a:p>
            <a:r>
              <a:rPr lang="ru-RU" dirty="0" smtClean="0"/>
              <a:t> город Норильск- 1 место по загрязнению воздуха</a:t>
            </a:r>
          </a:p>
          <a:p>
            <a:r>
              <a:rPr lang="ru-RU" dirty="0" smtClean="0"/>
              <a:t>Город Карабаш  на Урале – зона экологического бедствия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197923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772400" cy="648072"/>
          </a:xfrm>
        </p:spPr>
        <p:txBody>
          <a:bodyPr/>
          <a:lstStyle/>
          <a:p>
            <a:r>
              <a:rPr lang="ru-RU" dirty="0" smtClean="0"/>
              <a:t>Охрана  окружающей  среды.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68760"/>
            <a:ext cx="7772400" cy="4114800"/>
          </a:xfrm>
        </p:spPr>
        <p:txBody>
          <a:bodyPr/>
          <a:lstStyle/>
          <a:p>
            <a:r>
              <a:rPr lang="ru-RU" sz="2800" dirty="0" smtClean="0">
                <a:effectLst/>
              </a:rPr>
              <a:t>Внедрение установок для улавливания  различных металлов – угроза здоровью человека, применение новых био- и геотехнологий.</a:t>
            </a:r>
          </a:p>
          <a:p>
            <a:r>
              <a:rPr lang="ru-RU" sz="2800" dirty="0" smtClean="0">
                <a:effectLst/>
              </a:rPr>
              <a:t>Создание бессточных ( экономия воды) и безотходных металлургических производств,  мини-заводов( металлолом).</a:t>
            </a:r>
          </a:p>
          <a:p>
            <a:r>
              <a:rPr lang="ru-RU" sz="2800" dirty="0" smtClean="0">
                <a:effectLst/>
              </a:rPr>
              <a:t>Использование шлаков ( отвалы) для получения разной продукции.</a:t>
            </a:r>
          </a:p>
          <a:p>
            <a:r>
              <a:rPr lang="ru-RU" sz="2800" dirty="0" smtClean="0">
                <a:effectLst/>
              </a:rPr>
              <a:t>Посадка  лесонасаждений.</a:t>
            </a:r>
            <a:endParaRPr lang="ru-RU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69273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772400" cy="1296144"/>
          </a:xfrm>
        </p:spPr>
        <p:txBody>
          <a:bodyPr/>
          <a:lstStyle/>
          <a:p>
            <a:pPr algn="ctr"/>
            <a:r>
              <a:rPr lang="ru-RU" dirty="0" smtClean="0"/>
              <a:t> Закрепление нового материала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648247"/>
            <a:ext cx="7772400" cy="4114800"/>
          </a:xfrm>
        </p:spPr>
        <p:txBody>
          <a:bodyPr/>
          <a:lstStyle/>
          <a:p>
            <a:r>
              <a:rPr lang="ru-RU" sz="2400" dirty="0" smtClean="0">
                <a:effectLst/>
              </a:rPr>
              <a:t>1. Почему в Волгограде,Братске , Красноярске, Шелехове  построены  крупные алюминиевые  заводы?</a:t>
            </a:r>
          </a:p>
          <a:p>
            <a:r>
              <a:rPr lang="ru-RU" sz="2400" dirty="0" smtClean="0">
                <a:effectLst/>
              </a:rPr>
              <a:t>2. В  Москве работает 2 металлургических завода.Объясните, что использует база в качестве сырья?</a:t>
            </a:r>
          </a:p>
          <a:p>
            <a:r>
              <a:rPr lang="ru-RU" sz="2400" dirty="0" smtClean="0">
                <a:effectLst/>
              </a:rPr>
              <a:t>3. Почему в Тамбовской области невозможно построить предпрятие цветной металлургии?</a:t>
            </a:r>
          </a:p>
          <a:p>
            <a:r>
              <a:rPr lang="ru-RU" sz="2400" dirty="0" smtClean="0">
                <a:effectLst/>
              </a:rPr>
              <a:t>Почему в Норильске ( за северным полярным кругом) построены заводы цветной металлургии? </a:t>
            </a:r>
          </a:p>
          <a:p>
            <a:endParaRPr lang="ru-RU" sz="2400" dirty="0" smtClean="0">
              <a:effectLst/>
            </a:endParaRPr>
          </a:p>
          <a:p>
            <a:endParaRPr lang="ru-RU" sz="24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5568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772400" cy="869404"/>
          </a:xfrm>
        </p:spPr>
        <p:txBody>
          <a:bodyPr/>
          <a:lstStyle/>
          <a:p>
            <a:r>
              <a:rPr lang="ru-RU" dirty="0" smtClean="0"/>
              <a:t>             Выводы по теме: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772816"/>
            <a:ext cx="7772400" cy="4114800"/>
          </a:xfrm>
        </p:spPr>
        <p:txBody>
          <a:bodyPr/>
          <a:lstStyle/>
          <a:p>
            <a:r>
              <a:rPr lang="ru-RU" dirty="0" smtClean="0"/>
              <a:t> Предприятия по производству  тяжёлых металлов располагаются в </a:t>
            </a:r>
            <a:endParaRPr lang="ru-RU" dirty="0"/>
          </a:p>
          <a:p>
            <a:r>
              <a:rPr lang="ru-RU" dirty="0" smtClean="0"/>
              <a:t>районах </a:t>
            </a:r>
            <a:r>
              <a:rPr lang="ru-RU" dirty="0"/>
              <a:t>добычи сырья (низкое содержание металлов в рудах</a:t>
            </a:r>
            <a:r>
              <a:rPr lang="ru-RU" dirty="0" smtClean="0"/>
              <a:t>),</a:t>
            </a:r>
            <a:endParaRPr lang="ru-RU" dirty="0"/>
          </a:p>
          <a:p>
            <a:r>
              <a:rPr lang="ru-RU" dirty="0" smtClean="0"/>
              <a:t>лёгких металлов - </a:t>
            </a:r>
            <a:r>
              <a:rPr lang="ru-RU" dirty="0"/>
              <a:t>у источников дешёвой электроэнергии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630981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Руды цветных металлов - это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2132856"/>
            <a:ext cx="7772400" cy="4114800"/>
          </a:xfrm>
        </p:spPr>
        <p:txBody>
          <a:bodyPr/>
          <a:lstStyle/>
          <a:p>
            <a:r>
              <a:rPr lang="ru-RU" dirty="0" smtClean="0"/>
              <a:t>Медный колчедан,</a:t>
            </a:r>
          </a:p>
          <a:p>
            <a:r>
              <a:rPr lang="ru-RU" dirty="0" smtClean="0"/>
              <a:t>Боксит, нефелин</a:t>
            </a:r>
          </a:p>
          <a:p>
            <a:r>
              <a:rPr lang="ru-RU" dirty="0" smtClean="0"/>
              <a:t>Цинковая обманка,</a:t>
            </a:r>
          </a:p>
          <a:p>
            <a:r>
              <a:rPr lang="ru-RU" dirty="0" smtClean="0"/>
              <a:t>Свинцовый блеск</a:t>
            </a:r>
          </a:p>
          <a:p>
            <a:r>
              <a:rPr lang="ru-RU" dirty="0" smtClean="0"/>
              <a:t>Никелевые руды</a:t>
            </a:r>
          </a:p>
          <a:p>
            <a:r>
              <a:rPr lang="ru-RU" dirty="0" smtClean="0"/>
              <a:t>Кобальтовые руды</a:t>
            </a:r>
          </a:p>
          <a:p>
            <a:r>
              <a:rPr lang="ru-RU" dirty="0" smtClean="0"/>
              <a:t>Урановые руды</a:t>
            </a:r>
          </a:p>
          <a:p>
            <a:endParaRPr lang="ru-RU" dirty="0"/>
          </a:p>
        </p:txBody>
      </p:sp>
      <p:pic>
        <p:nvPicPr>
          <p:cNvPr id="4" name="Рисунок 3" descr="Гумёшевский рудник — Википедия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2295346"/>
            <a:ext cx="3295086" cy="1872208"/>
          </a:xfrm>
          <a:prstGeom prst="rect">
            <a:avLst/>
          </a:prstGeom>
        </p:spPr>
      </p:pic>
      <p:pic>
        <p:nvPicPr>
          <p:cNvPr id="5" name="Рисунок 4" descr="Галенит — Википедия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4296381"/>
            <a:ext cx="2016224" cy="188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08422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143000"/>
          </a:xfrm>
        </p:spPr>
        <p:txBody>
          <a:bodyPr/>
          <a:lstStyle/>
          <a:p>
            <a:r>
              <a:rPr lang="ru-RU" dirty="0" smtClean="0"/>
              <a:t>   ГРУППЫ   ЦВЕТНЫХ   МЕТАЛЛОВ: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7772400" cy="4114800"/>
          </a:xfrm>
        </p:spPr>
        <p:txBody>
          <a:bodyPr/>
          <a:lstStyle/>
          <a:p>
            <a:r>
              <a:rPr lang="ru-RU" dirty="0" smtClean="0"/>
              <a:t>Тяжёлые - медь, олово, свинец, никель,цинк</a:t>
            </a:r>
          </a:p>
          <a:p>
            <a:r>
              <a:rPr lang="ru-RU" dirty="0" smtClean="0"/>
              <a:t>Лёгкие ( электроёмкие) - алюминий,  титан, магний</a:t>
            </a:r>
          </a:p>
          <a:p>
            <a:r>
              <a:rPr lang="ru-RU" dirty="0" smtClean="0"/>
              <a:t>Драгоценные – золото, серебро, платина</a:t>
            </a:r>
          </a:p>
          <a:p>
            <a:r>
              <a:rPr lang="ru-RU" dirty="0" smtClean="0"/>
              <a:t>Редкоземельные –цирконий, селен, германий, галлий</a:t>
            </a:r>
          </a:p>
          <a:p>
            <a:r>
              <a:rPr lang="ru-RU" dirty="0" smtClean="0"/>
              <a:t>Сплавы : латунь( медь + цинк), бронза( медь+ олово, или медь+ алюминий),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216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Свойства цветных металлов: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Жаропрочны</a:t>
            </a:r>
          </a:p>
          <a:p>
            <a:r>
              <a:rPr lang="ru-RU" dirty="0" smtClean="0"/>
              <a:t>Хорошо проводят электрический ток</a:t>
            </a:r>
          </a:p>
          <a:p>
            <a:r>
              <a:rPr lang="ru-RU" dirty="0" smtClean="0"/>
              <a:t>Не ржавеют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Назовите </a:t>
            </a:r>
          </a:p>
          <a:p>
            <a:pPr marL="0" indent="0">
              <a:buNone/>
            </a:pPr>
            <a:r>
              <a:rPr lang="ru-RU" dirty="0" smtClean="0"/>
              <a:t>отрасли примене-</a:t>
            </a:r>
          </a:p>
          <a:p>
            <a:pPr marL="0" indent="0">
              <a:buNone/>
            </a:pPr>
            <a:r>
              <a:rPr lang="ru-RU" dirty="0"/>
              <a:t>и</a:t>
            </a:r>
            <a:r>
              <a:rPr lang="ru-RU" dirty="0" smtClean="0"/>
              <a:t>х  применения?</a:t>
            </a:r>
          </a:p>
          <a:p>
            <a:endParaRPr lang="ru-RU" dirty="0"/>
          </a:p>
        </p:txBody>
      </p:sp>
      <p:pic>
        <p:nvPicPr>
          <p:cNvPr id="1026" name="Picture 2" descr="C:\Documents and Settings\User\Рабочий стол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586684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52450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Применение: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628800"/>
            <a:ext cx="7772400" cy="4114800"/>
          </a:xfrm>
        </p:spPr>
        <p:txBody>
          <a:bodyPr/>
          <a:lstStyle/>
          <a:p>
            <a:r>
              <a:rPr lang="ru-RU" dirty="0" smtClean="0"/>
              <a:t>Космическая промышленность;</a:t>
            </a:r>
          </a:p>
          <a:p>
            <a:r>
              <a:rPr lang="ru-RU" dirty="0" smtClean="0"/>
              <a:t>Атомная промышленность;</a:t>
            </a:r>
          </a:p>
          <a:p>
            <a:r>
              <a:rPr lang="ru-RU" dirty="0" smtClean="0"/>
              <a:t>Радиоэлектроника. </a:t>
            </a:r>
            <a:endParaRPr lang="ru-RU" dirty="0"/>
          </a:p>
        </p:txBody>
      </p:sp>
      <p:pic>
        <p:nvPicPr>
          <p:cNvPr id="5" name="Picture 2" descr="C:\Documents and Settings\User\Рабочий стол\1259227702_lenta_small_750_pr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752358"/>
            <a:ext cx="2952328" cy="2117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В России выпустили инженерный образец многоядерного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3772525"/>
            <a:ext cx="3393233" cy="20976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72400" cy="1143000"/>
          </a:xfrm>
        </p:spPr>
        <p:txBody>
          <a:bodyPr/>
          <a:lstStyle/>
          <a:p>
            <a:r>
              <a:rPr lang="ru-RU" dirty="0" smtClean="0"/>
              <a:t>Состав цветной металлургии: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556792"/>
            <a:ext cx="7772400" cy="4114800"/>
          </a:xfrm>
        </p:spPr>
        <p:txBody>
          <a:bodyPr/>
          <a:lstStyle/>
          <a:p>
            <a:r>
              <a:rPr lang="ru-RU" dirty="0" smtClean="0"/>
              <a:t>медная промышленность; </a:t>
            </a:r>
          </a:p>
          <a:p>
            <a:r>
              <a:rPr lang="ru-RU" dirty="0" smtClean="0"/>
              <a:t>свинцово- цинковая; </a:t>
            </a:r>
          </a:p>
          <a:p>
            <a:r>
              <a:rPr lang="ru-RU" dirty="0" smtClean="0"/>
              <a:t>никель-кобальтовая; </a:t>
            </a:r>
          </a:p>
          <a:p>
            <a:r>
              <a:rPr lang="ru-RU" dirty="0" smtClean="0"/>
              <a:t>алюминиевая; </a:t>
            </a:r>
          </a:p>
          <a:p>
            <a:r>
              <a:rPr lang="ru-RU" dirty="0" smtClean="0"/>
              <a:t>титано - магниевая;</a:t>
            </a:r>
          </a:p>
          <a:p>
            <a:r>
              <a:rPr lang="ru-RU" dirty="0" smtClean="0"/>
              <a:t>вольфрамомолибденовая, производство благородных  и редких металлов.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57286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7496204" cy="1143000"/>
          </a:xfrm>
        </p:spPr>
        <p:txBody>
          <a:bodyPr/>
          <a:lstStyle/>
          <a:p>
            <a:pPr algn="ctr"/>
            <a:r>
              <a:rPr lang="ru-RU" sz="6000" dirty="0" smtClean="0"/>
              <a:t>Запасы руд </a:t>
            </a:r>
            <a:endParaRPr lang="ru-RU" sz="6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48037956"/>
              </p:ext>
            </p:extLst>
          </p:nvPr>
        </p:nvGraphicFramePr>
        <p:xfrm>
          <a:off x="285720" y="2571744"/>
          <a:ext cx="3714776" cy="178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23501" y="1752889"/>
            <a:ext cx="24085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90204" y="1719852"/>
            <a:ext cx="2457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Свинец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77414" y="4038313"/>
            <a:ext cx="17171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Цинк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99679" y="4109384"/>
            <a:ext cx="2717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обальт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07247792"/>
              </p:ext>
            </p:extLst>
          </p:nvPr>
        </p:nvGraphicFramePr>
        <p:xfrm>
          <a:off x="4000496" y="2556337"/>
          <a:ext cx="3714776" cy="171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16832996"/>
              </p:ext>
            </p:extLst>
          </p:nvPr>
        </p:nvGraphicFramePr>
        <p:xfrm>
          <a:off x="0" y="4871249"/>
          <a:ext cx="4071966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83528856"/>
              </p:ext>
            </p:extLst>
          </p:nvPr>
        </p:nvGraphicFramePr>
        <p:xfrm>
          <a:off x="4071966" y="4929198"/>
          <a:ext cx="3857620" cy="1741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2" name="Picture 7" descr="j023458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755576" y="49202"/>
            <a:ext cx="1755775" cy="1808162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xmlns="" val="8607924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7496204" cy="1143000"/>
          </a:xfrm>
        </p:spPr>
        <p:txBody>
          <a:bodyPr/>
          <a:lstStyle/>
          <a:p>
            <a:pPr algn="ctr"/>
            <a:r>
              <a:rPr lang="ru-RU" sz="6000" dirty="0" smtClean="0"/>
              <a:t>Запасы руд </a:t>
            </a:r>
            <a:endParaRPr lang="ru-RU" sz="6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03451289"/>
              </p:ext>
            </p:extLst>
          </p:nvPr>
        </p:nvGraphicFramePr>
        <p:xfrm>
          <a:off x="395536" y="3214686"/>
          <a:ext cx="3714776" cy="178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03648" y="2227262"/>
            <a:ext cx="2048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Олово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2213348"/>
            <a:ext cx="2456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Никель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92727328"/>
              </p:ext>
            </p:extLst>
          </p:nvPr>
        </p:nvGraphicFramePr>
        <p:xfrm>
          <a:off x="4355976" y="3214686"/>
          <a:ext cx="3714776" cy="171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7" descr="j02345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071538" y="142852"/>
            <a:ext cx="1755775" cy="1808162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Импорт цветных  металлов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84784"/>
            <a:ext cx="7169224" cy="12241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Россия завозит алюминиевые руды </a:t>
            </a:r>
          </a:p>
          <a:p>
            <a:pPr>
              <a:buNone/>
            </a:pPr>
            <a:r>
              <a:rPr lang="ru-RU" dirty="0" smtClean="0"/>
              <a:t>     ( бокситы) , ртуть и сурьму.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7" name="Рисунок 6" descr="&lt;strong&gt;Ртуть&lt;/strong&gt; — Википедия РУ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3123514"/>
            <a:ext cx="2278998" cy="2021723"/>
          </a:xfrm>
          <a:prstGeom prst="rect">
            <a:avLst/>
          </a:prstGeom>
        </p:spPr>
      </p:pic>
      <p:pic>
        <p:nvPicPr>
          <p:cNvPr id="9" name="Рисунок 8" descr="&lt;strong&gt;Сурьма&lt;/strong&gt; — Википедия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3123514"/>
            <a:ext cx="2251602" cy="2069682"/>
          </a:xfrm>
          <a:prstGeom prst="rect">
            <a:avLst/>
          </a:prstGeom>
        </p:spPr>
      </p:pic>
      <p:pic>
        <p:nvPicPr>
          <p:cNvPr id="11" name="Рисунок 10" descr="Maden - Vikipedi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3123514"/>
            <a:ext cx="2448272" cy="201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6873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ысокое напряжение">
  <a:themeElements>
    <a:clrScheme name="Высокое напряжение 2">
      <a:dk1>
        <a:srgbClr val="000000"/>
      </a:dk1>
      <a:lt1>
        <a:srgbClr val="FFFFFF"/>
      </a:lt1>
      <a:dk2>
        <a:srgbClr val="000066"/>
      </a:dk2>
      <a:lt2>
        <a:srgbClr val="969696"/>
      </a:lt2>
      <a:accent1>
        <a:srgbClr val="666699"/>
      </a:accent1>
      <a:accent2>
        <a:srgbClr val="CCCCFF"/>
      </a:accent2>
      <a:accent3>
        <a:srgbClr val="FFFFFF"/>
      </a:accent3>
      <a:accent4>
        <a:srgbClr val="000000"/>
      </a:accent4>
      <a:accent5>
        <a:srgbClr val="B8B8CA"/>
      </a:accent5>
      <a:accent6>
        <a:srgbClr val="B9B9E7"/>
      </a:accent6>
      <a:hlink>
        <a:srgbClr val="CC00CC"/>
      </a:hlink>
      <a:folHlink>
        <a:srgbClr val="EAEAEA"/>
      </a:folHlink>
    </a:clrScheme>
    <a:fontScheme name="Высокое напряжение">
      <a:majorFont>
        <a:latin typeface="Impact"/>
        <a:ea typeface=""/>
        <a:cs typeface=""/>
      </a:majorFont>
      <a:minorFont>
        <a:latin typeface="Impac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ысокое напряжение 1">
        <a:dk1>
          <a:srgbClr val="001932"/>
        </a:dk1>
        <a:lt1>
          <a:srgbClr val="FFFFFF"/>
        </a:lt1>
        <a:dk2>
          <a:srgbClr val="2181B7"/>
        </a:dk2>
        <a:lt2>
          <a:srgbClr val="CCFFFF"/>
        </a:lt2>
        <a:accent1>
          <a:srgbClr val="99FFCC"/>
        </a:accent1>
        <a:accent2>
          <a:srgbClr val="01B0FF"/>
        </a:accent2>
        <a:accent3>
          <a:srgbClr val="ABC1D8"/>
        </a:accent3>
        <a:accent4>
          <a:srgbClr val="DADADA"/>
        </a:accent4>
        <a:accent5>
          <a:srgbClr val="CAFFE2"/>
        </a:accent5>
        <a:accent6>
          <a:srgbClr val="019FE7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ысокое напряжение 2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666699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B9B9E7"/>
        </a:accent6>
        <a:hlink>
          <a:srgbClr val="CC00C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4">
        <a:dk1>
          <a:srgbClr val="000000"/>
        </a:dk1>
        <a:lt1>
          <a:srgbClr val="FFFFCC"/>
        </a:lt1>
        <a:dk2>
          <a:srgbClr val="FF6600"/>
        </a:dk2>
        <a:lt2>
          <a:srgbClr val="333300"/>
        </a:lt2>
        <a:accent1>
          <a:srgbClr val="800000"/>
        </a:accent1>
        <a:accent2>
          <a:srgbClr val="CC6600"/>
        </a:accent2>
        <a:accent3>
          <a:srgbClr val="FFFFE2"/>
        </a:accent3>
        <a:accent4>
          <a:srgbClr val="000000"/>
        </a:accent4>
        <a:accent5>
          <a:srgbClr val="C0AAAA"/>
        </a:accent5>
        <a:accent6>
          <a:srgbClr val="B95C00"/>
        </a:accent6>
        <a:hlink>
          <a:srgbClr val="8080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5">
        <a:dk1>
          <a:srgbClr val="1C3956"/>
        </a:dk1>
        <a:lt1>
          <a:srgbClr val="FFFFFF"/>
        </a:lt1>
        <a:dk2>
          <a:srgbClr val="003366"/>
        </a:dk2>
        <a:lt2>
          <a:srgbClr val="DDDDDD"/>
        </a:lt2>
        <a:accent1>
          <a:srgbClr val="3D7CBB"/>
        </a:accent1>
        <a:accent2>
          <a:srgbClr val="00152A"/>
        </a:accent2>
        <a:accent3>
          <a:srgbClr val="AAADB8"/>
        </a:accent3>
        <a:accent4>
          <a:srgbClr val="DADADA"/>
        </a:accent4>
        <a:accent5>
          <a:srgbClr val="AFBFDA"/>
        </a:accent5>
        <a:accent6>
          <a:srgbClr val="001225"/>
        </a:accent6>
        <a:hlink>
          <a:srgbClr val="33CCCC"/>
        </a:hlink>
        <a:folHlink>
          <a:srgbClr val="96B9D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ысокое напряжение 6">
        <a:dk1>
          <a:srgbClr val="000000"/>
        </a:dk1>
        <a:lt1>
          <a:srgbClr val="FFFFFF"/>
        </a:lt1>
        <a:dk2>
          <a:srgbClr val="440044"/>
        </a:dk2>
        <a:lt2>
          <a:srgbClr val="491D49"/>
        </a:lt2>
        <a:accent1>
          <a:srgbClr val="9D9DBD"/>
        </a:accent1>
        <a:accent2>
          <a:srgbClr val="14213C"/>
        </a:accent2>
        <a:accent3>
          <a:srgbClr val="FFFFFF"/>
        </a:accent3>
        <a:accent4>
          <a:srgbClr val="000000"/>
        </a:accent4>
        <a:accent5>
          <a:srgbClr val="CCCCDB"/>
        </a:accent5>
        <a:accent6>
          <a:srgbClr val="111D35"/>
        </a:accent6>
        <a:hlink>
          <a:srgbClr val="666699"/>
        </a:hlink>
        <a:folHlink>
          <a:srgbClr val="DBDBF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7">
        <a:dk1>
          <a:srgbClr val="000000"/>
        </a:dk1>
        <a:lt1>
          <a:srgbClr val="FFFFFF"/>
        </a:lt1>
        <a:dk2>
          <a:srgbClr val="000000"/>
        </a:dk2>
        <a:lt2>
          <a:srgbClr val="001A00"/>
        </a:lt2>
        <a:accent1>
          <a:srgbClr val="339966"/>
        </a:accent1>
        <a:accent2>
          <a:srgbClr val="003300"/>
        </a:accent2>
        <a:accent3>
          <a:srgbClr val="FFFFFF"/>
        </a:accent3>
        <a:accent4>
          <a:srgbClr val="000000"/>
        </a:accent4>
        <a:accent5>
          <a:srgbClr val="ADCAB8"/>
        </a:accent5>
        <a:accent6>
          <a:srgbClr val="002D00"/>
        </a:accent6>
        <a:hlink>
          <a:srgbClr val="FF9933"/>
        </a:hlink>
        <a:folHlink>
          <a:srgbClr val="AFE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8">
        <a:dk1>
          <a:srgbClr val="000000"/>
        </a:dk1>
        <a:lt1>
          <a:srgbClr val="FFFFFF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D60093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C20085"/>
        </a:accent6>
        <a:hlink>
          <a:srgbClr val="9966FF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</TotalTime>
  <Words>606</Words>
  <Application>Microsoft Office PowerPoint</Application>
  <PresentationFormat>Экран (4:3)</PresentationFormat>
  <Paragraphs>137</Paragraphs>
  <Slides>19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Высокое напряжение</vt:lpstr>
      <vt:lpstr>CorelDRAW</vt:lpstr>
      <vt:lpstr>Слайд 1</vt:lpstr>
      <vt:lpstr>Руды цветных металлов - это</vt:lpstr>
      <vt:lpstr>   ГРУППЫ   ЦВЕТНЫХ   МЕТАЛЛОВ:</vt:lpstr>
      <vt:lpstr>Свойства цветных металлов:</vt:lpstr>
      <vt:lpstr>Применение:</vt:lpstr>
      <vt:lpstr>Состав цветной металлургии:</vt:lpstr>
      <vt:lpstr>Запасы руд </vt:lpstr>
      <vt:lpstr>Запасы руд </vt:lpstr>
      <vt:lpstr> Импорт цветных  металлов </vt:lpstr>
      <vt:lpstr>Размещение предприятий зависит от   особенностей используемых руд:</vt:lpstr>
      <vt:lpstr>    География производства:</vt:lpstr>
      <vt:lpstr>Базы  цветной металлургии. </vt:lpstr>
      <vt:lpstr>Слайд 13</vt:lpstr>
      <vt:lpstr>Выбросы вредных веществ в атмосферу  отраслями промышленности, %</vt:lpstr>
      <vt:lpstr>Проблемы:</vt:lpstr>
      <vt:lpstr>Загрязнение  окружающей среды, города- лидеры.</vt:lpstr>
      <vt:lpstr>Охрана  окружающей  среды.</vt:lpstr>
      <vt:lpstr> Закрепление нового материала</vt:lpstr>
      <vt:lpstr>             Выводы по теме:   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pc8</cp:lastModifiedBy>
  <cp:revision>111</cp:revision>
  <dcterms:created xsi:type="dcterms:W3CDTF">2010-08-20T08:49:53Z</dcterms:created>
  <dcterms:modified xsi:type="dcterms:W3CDTF">2021-10-07T10:02:01Z</dcterms:modified>
</cp:coreProperties>
</file>