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57" r:id="rId3"/>
    <p:sldId id="289" r:id="rId4"/>
    <p:sldId id="258" r:id="rId5"/>
    <p:sldId id="259" r:id="rId6"/>
    <p:sldId id="273" r:id="rId7"/>
    <p:sldId id="260" r:id="rId8"/>
    <p:sldId id="290" r:id="rId9"/>
    <p:sldId id="261" r:id="rId10"/>
    <p:sldId id="263" r:id="rId11"/>
    <p:sldId id="268" r:id="rId12"/>
    <p:sldId id="262" r:id="rId13"/>
    <p:sldId id="264" r:id="rId14"/>
    <p:sldId id="277" r:id="rId15"/>
    <p:sldId id="280" r:id="rId16"/>
    <p:sldId id="281" r:id="rId17"/>
    <p:sldId id="282" r:id="rId18"/>
    <p:sldId id="283" r:id="rId19"/>
    <p:sldId id="284" r:id="rId20"/>
    <p:sldId id="285" r:id="rId21"/>
    <p:sldId id="276" r:id="rId22"/>
    <p:sldId id="292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2E874-EE73-4A02-BAB7-C2696886EF62}" type="datetimeFigureOut">
              <a:rPr lang="ru-RU" smtClean="0"/>
              <a:pPr/>
              <a:t>11.10.2021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DBD8F8-2FD8-4A9A-B9DE-B30D9A8AE68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DBD8F8-2FD8-4A9A-B9DE-B30D9A8AE689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DBD8F8-2FD8-4A9A-B9DE-B30D9A8AE689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7B3AA-CC5B-4089-B817-6869BE07FCAC}" type="datetimeFigureOut">
              <a:rPr lang="ru-RU" smtClean="0"/>
              <a:pPr/>
              <a:t>11.10.2021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246F06EB-B9E1-419F-9160-AA98BD25868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7B3AA-CC5B-4089-B817-6869BE07FCAC}" type="datetimeFigureOut">
              <a:rPr lang="ru-RU" smtClean="0"/>
              <a:pPr/>
              <a:t>11.10.2021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06EB-B9E1-419F-9160-AA98BD2586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7B3AA-CC5B-4089-B817-6869BE07FCAC}" type="datetimeFigureOut">
              <a:rPr lang="ru-RU" smtClean="0"/>
              <a:pPr/>
              <a:t>11.10.2021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06EB-B9E1-419F-9160-AA98BD2586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7B3AA-CC5B-4089-B817-6869BE07FCAC}" type="datetimeFigureOut">
              <a:rPr lang="ru-RU" smtClean="0"/>
              <a:pPr/>
              <a:t>11.10.2021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06EB-B9E1-419F-9160-AA98BD25868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7B3AA-CC5B-4089-B817-6869BE07FCAC}" type="datetimeFigureOut">
              <a:rPr lang="ru-RU" smtClean="0"/>
              <a:pPr/>
              <a:t>11.10.2021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246F06EB-B9E1-419F-9160-AA98BD2586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7B3AA-CC5B-4089-B817-6869BE07FCAC}" type="datetimeFigureOut">
              <a:rPr lang="ru-RU" smtClean="0"/>
              <a:pPr/>
              <a:t>11.10.2021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06EB-B9E1-419F-9160-AA98BD25868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7B3AA-CC5B-4089-B817-6869BE07FCAC}" type="datetimeFigureOut">
              <a:rPr lang="ru-RU" smtClean="0"/>
              <a:pPr/>
              <a:t>11.10.2021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06EB-B9E1-419F-9160-AA98BD25868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7B3AA-CC5B-4089-B817-6869BE07FCAC}" type="datetimeFigureOut">
              <a:rPr lang="ru-RU" smtClean="0"/>
              <a:pPr/>
              <a:t>11.10.2021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06EB-B9E1-419F-9160-AA98BD2586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7B3AA-CC5B-4089-B817-6869BE07FCAC}" type="datetimeFigureOut">
              <a:rPr lang="ru-RU" smtClean="0"/>
              <a:pPr/>
              <a:t>11.10.2021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06EB-B9E1-419F-9160-AA98BD2586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7B3AA-CC5B-4089-B817-6869BE07FCAC}" type="datetimeFigureOut">
              <a:rPr lang="ru-RU" smtClean="0"/>
              <a:pPr/>
              <a:t>11.10.2021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F06EB-B9E1-419F-9160-AA98BD25868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7B3AA-CC5B-4089-B817-6869BE07FCAC}" type="datetimeFigureOut">
              <a:rPr lang="ru-RU" smtClean="0"/>
              <a:pPr/>
              <a:t>11.10.2021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246F06EB-B9E1-419F-9160-AA98BD25868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4E7B3AA-CC5B-4089-B817-6869BE07FCAC}" type="datetimeFigureOut">
              <a:rPr lang="ru-RU" smtClean="0"/>
              <a:pPr/>
              <a:t>11.10.2021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246F06EB-B9E1-419F-9160-AA98BD25868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314324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Практическая работа №1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Правила техники безопасности в кабинете химии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. </a:t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Приёмы 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</a:rPr>
              <a:t>обращения 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</a:rPr>
              <a:t>с лабораторным оборудованием</a:t>
            </a:r>
            <a:r>
              <a:rPr lang="ru-RU" i="1" dirty="0"/>
              <a:t/>
            </a:r>
            <a:br>
              <a:rPr lang="ru-RU" i="1" dirty="0"/>
            </a:br>
            <a:endParaRPr lang="ru-RU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357166"/>
            <a:ext cx="9145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8 </a:t>
            </a:r>
            <a:r>
              <a:rPr lang="ru-RU" dirty="0" smtClean="0"/>
              <a:t>класс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u="sng" dirty="0">
                <a:solidFill>
                  <a:srgbClr val="C00000"/>
                </a:solidFill>
              </a:rPr>
              <a:t>Первая помощь при ожогах:</a:t>
            </a:r>
            <a:r>
              <a:rPr lang="ru-RU" dirty="0">
                <a:solidFill>
                  <a:srgbClr val="C00000"/>
                </a:solidFill>
              </a:rPr>
              <a:t/>
            </a:r>
            <a:br>
              <a:rPr lang="ru-RU" dirty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1643050"/>
            <a:ext cx="807249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Ожог первой степени обрабатывают этиловым спиртом, затем, для снятия болевых ощущений, глицерином и накладывают сухую стерильную повязку. Во всех остальных случаях накладывают стерильную повязку после охлаждения места ожога и обращаются в медпункт.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 rot="10800000" flipV="1">
            <a:off x="428596" y="285728"/>
            <a:ext cx="8429684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Большинство опытов проводят в стеклянной посуде: пробирках, химических стаканах, колбах. Во время опыта в них приходится перемешивать содержимое.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В пробирке, как правило, смешивают малые количества веществ (не более 2 мл). Высота столбика жидкости при смешивании растворов в пробирке не должна превышать 2 см. Перемешивание растворов в пробирке производят быстрым энергичным постукиванием по ее нижнему концу.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В колбе содержимое перемешивают круговыми движениями, а в стакане – стеклянной палочкой с резиновым наконечником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71480"/>
            <a:ext cx="8272466" cy="1143000"/>
          </a:xfrm>
        </p:spPr>
        <p:txBody>
          <a:bodyPr>
            <a:normAutofit fontScale="90000"/>
          </a:bodyPr>
          <a:lstStyle/>
          <a:p>
            <a:r>
              <a:rPr lang="ru-RU" i="1" u="sng" dirty="0">
                <a:solidFill>
                  <a:srgbClr val="C00000"/>
                </a:solidFill>
              </a:rPr>
              <a:t>Инструкция по технике безопасности:</a:t>
            </a:r>
            <a:r>
              <a:rPr lang="ru-RU" dirty="0">
                <a:solidFill>
                  <a:srgbClr val="C00000"/>
                </a:solidFill>
              </a:rPr>
              <a:t> </a:t>
            </a:r>
            <a:br>
              <a:rPr lang="ru-RU" dirty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 rot="10800000" flipV="1">
            <a:off x="357158" y="794802"/>
            <a:ext cx="8429684" cy="6063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Стекло – хрупкий материал, имеющий малое сопротивление при ударе и незначительную прочность при изгибе. Категорически запрещается использовать посуду, имеющую трещины и отбитые края.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Пробирку закрепляют в держателе так, чтобы от горлышка пробирки до держателя было расстояние 1 – 1, 5 см.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Предметное стекло вначале прогревают полностью, а затем вносят в зону тёмного конуса горящей свечи.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4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u="sng" dirty="0">
                <a:solidFill>
                  <a:srgbClr val="C00000"/>
                </a:solidFill>
              </a:rPr>
              <a:t>Первая помощь при порезах:</a:t>
            </a:r>
            <a:r>
              <a:rPr lang="ru-RU" dirty="0">
                <a:solidFill>
                  <a:srgbClr val="C00000"/>
                </a:solidFill>
              </a:rPr>
              <a:t/>
            </a:r>
            <a:br>
              <a:rPr lang="ru-RU" dirty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071546"/>
            <a:ext cx="828680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а) в первую очередь, необходимо остановить кровотечение (давящая повязка, пережатие сосуда);</a:t>
            </a:r>
          </a:p>
          <a:p>
            <a:r>
              <a:rPr lang="ru-RU" sz="2800" dirty="0"/>
              <a:t>б) если рана загрязнена, грязь удаляют только вокруг неё, но ни в коем случае – из глубинных слоёв раны. Кожу вокруг раны обеззараживают йодной настойкой или раствором бриллиантовой зелени;</a:t>
            </a:r>
          </a:p>
          <a:p>
            <a:r>
              <a:rPr lang="ru-RU" sz="2800" dirty="0"/>
              <a:t>в) после обработки рану закрывают стерильной салфеткой так, чтобы перекрыть края раны, и плотно прибинтовывают обычным бинтом;</a:t>
            </a:r>
          </a:p>
          <a:p>
            <a:r>
              <a:rPr lang="ru-RU" sz="2800" dirty="0"/>
              <a:t>г) после получения первой помощи обратиться в медпункт.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25-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504220"/>
            <a:ext cx="3786214" cy="6353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 rot="10800000" flipV="1">
            <a:off x="0" y="110945"/>
            <a:ext cx="3071802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Пробирка химическая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используется для проведения  большинства простейших опытов и как деталь собираемых приборов.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86446" y="285728"/>
            <a:ext cx="335755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Химический стакан </a:t>
            </a:r>
            <a:r>
              <a:rPr lang="ru-RU" sz="2000" dirty="0" smtClean="0"/>
              <a:t>с носиком служит для хранения жидких и твердых веществ, а также для проведения простейших химических операций (растворение, нагревание). 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2643182"/>
            <a:ext cx="357186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Колба коническая </a:t>
            </a:r>
            <a:r>
              <a:rPr lang="ru-RU" sz="2400" dirty="0" smtClean="0"/>
              <a:t>используется для хранения жидких и твердых веществ, а также для проведения различных химических операций. 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572132" y="4214818"/>
            <a:ext cx="35718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Колба плоскодонная </a:t>
            </a:r>
            <a:r>
              <a:rPr lang="ru-RU" sz="2400" dirty="0" smtClean="0"/>
              <a:t>служит для проведения химических операций, а также для хранения жидких и твердых веществ.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6" grpId="0"/>
      <p:bldP spid="7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428604"/>
            <a:ext cx="57150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357422" y="642918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Мерная посуда</a:t>
            </a:r>
            <a:r>
              <a:rPr lang="ru-RU" sz="3200" dirty="0" smtClean="0"/>
              <a:t>: цилиндр, стакан  — используют для измерения объема жидкостей. </a:t>
            </a:r>
            <a:endParaRPr lang="ru-RU" sz="3200" dirty="0"/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1071546"/>
            <a:ext cx="1143008" cy="1533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3929066"/>
            <a:ext cx="1391442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714612" y="4143380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Колба </a:t>
            </a:r>
            <a:r>
              <a:rPr lang="ru-RU" sz="2800" dirty="0" err="1" smtClean="0">
                <a:solidFill>
                  <a:srgbClr val="FF0000"/>
                </a:solidFill>
              </a:rPr>
              <a:t>круглодонная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smtClean="0"/>
              <a:t>служит для проведения разнообразных химических операций при нагревании.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500042"/>
            <a:ext cx="1357322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214546" y="785794"/>
            <a:ext cx="60007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Воронка конусообразная </a:t>
            </a:r>
            <a:r>
              <a:rPr lang="ru-RU" sz="2400" dirty="0" smtClean="0"/>
              <a:t>служит для переливания жидкостей и фильтрования.  </a:t>
            </a:r>
            <a:endParaRPr lang="ru-RU" sz="2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9488" y="2285992"/>
            <a:ext cx="1326430" cy="1752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214546" y="2143116"/>
            <a:ext cx="67151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Стеклянная палочка </a:t>
            </a:r>
            <a:r>
              <a:rPr lang="ru-RU" sz="2400" dirty="0" smtClean="0"/>
              <a:t>предназначена для размешивания веществ в химической посуде. </a:t>
            </a:r>
            <a:r>
              <a:rPr lang="ru-RU" sz="2400" i="1" dirty="0" smtClean="0"/>
              <a:t>Для предохранения посуды от случайного растрескивания при размешивании веществ на конец стеклянной палочки надевают кусочек резиновой трубки</a:t>
            </a:r>
            <a:endParaRPr lang="ru-RU" sz="2400" i="1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4429132"/>
            <a:ext cx="250033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2928926" y="5000636"/>
            <a:ext cx="600076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Ложка фарфоровая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</a:rPr>
              <a:t>(1),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шпатель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(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</a:rPr>
              <a:t>2)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служат для взятия твердых и сыпучих веществ. 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Ложка-дозатор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</a:rPr>
              <a:t>(3)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предназначена для взятия определенной порции вещества.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9810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0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571480"/>
            <a:ext cx="2543193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2571744"/>
            <a:ext cx="2171716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4572008"/>
            <a:ext cx="3467124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428992" y="785794"/>
            <a:ext cx="55007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Чашка фарфоровая </a:t>
            </a:r>
            <a:r>
              <a:rPr lang="ru-RU" sz="2400" dirty="0" smtClean="0"/>
              <a:t>применяется для выпаривания жидкостей. </a:t>
            </a:r>
            <a:endParaRPr lang="ru-RU" sz="2400" dirty="0"/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 rot="10800000" flipV="1">
            <a:off x="3143240" y="2866251"/>
            <a:ext cx="571504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Тигель фарфоровый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предназначен для нагревания и прокаливания твердых веществ при высокой температуре.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 rot="10800000" flipV="1">
            <a:off x="3714744" y="4509326"/>
            <a:ext cx="521494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Треугольник фарфоровый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используется для размещения в нем тигля. Треугольник помещают на кольцо штатива.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9943" grpId="0"/>
      <p:bldP spid="3994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1907" y="357166"/>
            <a:ext cx="2952771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337946"/>
            <a:ext cx="4057186" cy="237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4429132"/>
            <a:ext cx="3780014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714744" y="428604"/>
            <a:ext cx="51435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Ступка с пестиком </a:t>
            </a:r>
            <a:r>
              <a:rPr lang="ru-RU" sz="2400" dirty="0" smtClean="0"/>
              <a:t>служат для размельчения и растирания твердых веществ. 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29058" y="2714620"/>
            <a:ext cx="48577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Штатив для пробирок</a:t>
            </a:r>
            <a:r>
              <a:rPr lang="ru-RU" sz="2400" dirty="0" smtClean="0"/>
              <a:t>, служит для размещения в нем пробирок. 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857620" y="4714884"/>
            <a:ext cx="50006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Зажим пробирочный </a:t>
            </a:r>
            <a:r>
              <a:rPr lang="ru-RU" sz="2400" dirty="0" smtClean="0"/>
              <a:t>служит для закрепления пробирки, если вещество в пробирке требуется нагреть в пламени.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352" y="428604"/>
            <a:ext cx="2438746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500174"/>
            <a:ext cx="2089561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5488" y="3331700"/>
            <a:ext cx="984743" cy="3240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1991" name="Rectangle 7"/>
          <p:cNvSpPr>
            <a:spLocks noChangeArrowheads="1"/>
          </p:cNvSpPr>
          <p:nvPr/>
        </p:nvSpPr>
        <p:spPr bwMode="auto">
          <a:xfrm rot="10800000" flipV="1">
            <a:off x="2357422" y="183120"/>
            <a:ext cx="650085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Зажим пружинный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используют для зажимания резиновых трубок при монтаже различных приборов.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28860" y="1571612"/>
            <a:ext cx="650085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 smtClean="0">
                <a:solidFill>
                  <a:srgbClr val="FF0000"/>
                </a:solidFill>
              </a:rPr>
              <a:t>Промывалка</a:t>
            </a:r>
            <a:r>
              <a:rPr lang="ru-RU" sz="2400" dirty="0" smtClean="0"/>
              <a:t> служит для промывания осадков дистиллированной водой, для смывания осадков с фильтров и стенок сосудов. Ее используют также для хранения небольших количеств дистиллированной воды.</a:t>
            </a:r>
            <a:endParaRPr lang="ru-RU" sz="2400" dirty="0"/>
          </a:p>
        </p:txBody>
      </p:sp>
      <p:sp>
        <p:nvSpPr>
          <p:cNvPr id="4199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1994" name="Rectangle 10"/>
          <p:cNvSpPr>
            <a:spLocks noChangeArrowheads="1"/>
          </p:cNvSpPr>
          <p:nvPr/>
        </p:nvSpPr>
        <p:spPr bwMode="auto">
          <a:xfrm rot="10800000" flipV="1">
            <a:off x="2071670" y="4223572"/>
            <a:ext cx="671514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Воронка делительная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предназначена для разделения несмешивающихся жидкостей, имеющих разную плотность.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1" grpId="0"/>
      <p:bldP spid="8" grpId="0"/>
      <p:bldP spid="4199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285720" y="642918"/>
            <a:ext cx="8501122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kumimoji="0" lang="ru-RU" sz="3600" b="0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Цель: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/>
              <a:t>Подробно ознакомить учащихся с правилами техники безопасности в кабинете химии.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/>
              <a:t>Рассмотреть лабораторное оборудование, изучить его назначение, приемы обращения с ним.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Оборудование: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лабораторный штатив, спиртовка, держатель, пробирка,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круглодонная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и  коническая </a:t>
            </a:r>
            <a:r>
              <a:rPr lang="ru-RU" sz="2400" dirty="0" smtClean="0"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колбы, спички.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357166"/>
            <a:ext cx="1000132" cy="237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143108" y="357166"/>
            <a:ext cx="65722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Склянка с пипеткой </a:t>
            </a:r>
            <a:r>
              <a:rPr lang="ru-RU" sz="2400" dirty="0" smtClean="0"/>
              <a:t>служит для хранения растворов реактивов при работе с малыми количествами веществ.</a:t>
            </a:r>
          </a:p>
          <a:p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2690336"/>
            <a:ext cx="80010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</a:t>
            </a:r>
            <a:r>
              <a:rPr lang="ru-RU" sz="2400" dirty="0" smtClean="0">
                <a:solidFill>
                  <a:srgbClr val="FF0000"/>
                </a:solidFill>
              </a:rPr>
              <a:t>Пластина для капельного анализа </a:t>
            </a:r>
            <a:r>
              <a:rPr lang="ru-RU" sz="2400" dirty="0" smtClean="0"/>
              <a:t>(керамическая или стеклянная) используется при выполнении опытов с очень малыми количествами веществ в объеме 1-2 капель.</a:t>
            </a:r>
            <a:endParaRPr lang="ru-RU" sz="2400" dirty="0"/>
          </a:p>
        </p:txBody>
      </p:sp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3695" y="4357694"/>
            <a:ext cx="1773633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143108" y="4643446"/>
            <a:ext cx="67151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Прокладка керамическая огнезащитная </a:t>
            </a:r>
            <a:r>
              <a:rPr lang="ru-RU" sz="2400" dirty="0" smtClean="0"/>
              <a:t>используется при нагревании веществ в стеклянной посуде. Прокладку размещают на кольце металлического штатива.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428604"/>
            <a:ext cx="821537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Для переливания жидкостей из одной посуды в другую применяют воронки. Воронки используют и для фильтрования. В этом случае в воронку вкладывают бумажный фильтр (кружок фильтровальной бумаги), который вырезают по размеру воронки.</a:t>
            </a:r>
          </a:p>
        </p:txBody>
      </p:sp>
      <p:pic>
        <p:nvPicPr>
          <p:cNvPr id="34818" name="Picture 2" descr="26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3286124"/>
            <a:ext cx="4643469" cy="3171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1857364"/>
            <a:ext cx="671517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800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Tahoma" charset="0"/>
              </a:rPr>
              <a:t>Спасибо за активную</a:t>
            </a:r>
          </a:p>
          <a:p>
            <a:pPr algn="ctr">
              <a:defRPr/>
            </a:pPr>
            <a:r>
              <a:rPr lang="ru-RU" sz="4800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Tahoma" charset="0"/>
              </a:rPr>
              <a:t>работу на уроке!</a:t>
            </a:r>
          </a:p>
        </p:txBody>
      </p:sp>
      <p:pic>
        <p:nvPicPr>
          <p:cNvPr id="4" name="Рисунок 3" descr="задумался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2500306"/>
            <a:ext cx="1933575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72066" y="3500438"/>
            <a:ext cx="37147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/>
              <a:t>Помни, каждый ученик, </a:t>
            </a:r>
            <a:br>
              <a:rPr lang="ru-RU" sz="2400" b="1" i="1" dirty="0" smtClean="0"/>
            </a:br>
            <a:r>
              <a:rPr lang="ru-RU" sz="2400" b="1" i="1" dirty="0" smtClean="0"/>
              <a:t>Знай, любая кроха:</a:t>
            </a:r>
            <a:br>
              <a:rPr lang="ru-RU" sz="2400" b="1" i="1" dirty="0" smtClean="0"/>
            </a:br>
            <a:r>
              <a:rPr lang="ru-RU" sz="2400" b="1" i="1" dirty="0" smtClean="0"/>
              <a:t>Безопасность – хорошо,</a:t>
            </a:r>
            <a:br>
              <a:rPr lang="ru-RU" sz="2400" b="1" i="1" dirty="0" smtClean="0"/>
            </a:br>
            <a:r>
              <a:rPr lang="ru-RU" sz="2400" b="1" i="1" dirty="0" smtClean="0"/>
              <a:t>А халатность – плохо </a:t>
            </a:r>
            <a:endParaRPr lang="ru-RU" sz="2400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628" y="214290"/>
            <a:ext cx="4000528" cy="221457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Правила техники безопасности в кабинете химии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286380" y="6357958"/>
            <a:ext cx="37886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/>
              <a:t>Работа по инструкции (карточки)</a:t>
            </a:r>
            <a:endParaRPr lang="ru-RU" dirty="0"/>
          </a:p>
        </p:txBody>
      </p:sp>
      <p:pic>
        <p:nvPicPr>
          <p:cNvPr id="13" name="Picture 2" descr="http://www.varson.ru/images/SprInstr_jpeg_for_site2009/14Pravila1Zap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06" y="142852"/>
            <a:ext cx="4864731" cy="65008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286124"/>
            <a:ext cx="8429684" cy="1143000"/>
          </a:xfrm>
        </p:spPr>
        <p:txBody>
          <a:bodyPr>
            <a:noAutofit/>
          </a:bodyPr>
          <a:lstStyle/>
          <a:p>
            <a:pPr algn="ctr"/>
            <a:r>
              <a:rPr lang="ru-RU" sz="5400" dirty="0"/>
              <a:t> </a:t>
            </a:r>
            <a:br>
              <a:rPr lang="ru-RU" sz="5400" dirty="0"/>
            </a:br>
            <a:r>
              <a:rPr lang="ru-RU" sz="5400" i="1" u="sng" dirty="0" smtClean="0"/>
              <a:t> </a:t>
            </a:r>
            <a:r>
              <a:rPr lang="ru-RU" sz="5400" i="1" u="sng" dirty="0">
                <a:solidFill>
                  <a:srgbClr val="7030A0"/>
                </a:solidFill>
              </a:rPr>
              <a:t>Знакомство </a:t>
            </a:r>
            <a:r>
              <a:rPr lang="ru-RU" sz="5400" i="1" u="sng" dirty="0" smtClean="0">
                <a:solidFill>
                  <a:srgbClr val="7030A0"/>
                </a:solidFill>
              </a:rPr>
              <a:t>с лабораторным </a:t>
            </a:r>
            <a:r>
              <a:rPr lang="ru-RU" sz="5400" i="1" u="sng" dirty="0">
                <a:solidFill>
                  <a:srgbClr val="7030A0"/>
                </a:solidFill>
              </a:rPr>
              <a:t>оборудованием</a:t>
            </a:r>
            <a:r>
              <a:rPr lang="ru-RU" sz="5400" dirty="0">
                <a:solidFill>
                  <a:srgbClr val="7030A0"/>
                </a:solidFill>
              </a:rPr>
              <a:t/>
            </a:r>
            <a:br>
              <a:rPr lang="ru-RU" sz="5400" dirty="0">
                <a:solidFill>
                  <a:srgbClr val="7030A0"/>
                </a:solidFill>
              </a:rPr>
            </a:br>
            <a:endParaRPr lang="ru-RU" sz="54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229600" cy="1143000"/>
          </a:xfrm>
        </p:spPr>
        <p:txBody>
          <a:bodyPr>
            <a:noAutofit/>
          </a:bodyPr>
          <a:lstStyle/>
          <a:p>
            <a:pPr algn="r"/>
            <a:r>
              <a:rPr lang="ru-RU" dirty="0"/>
              <a:t> </a:t>
            </a:r>
            <a:br>
              <a:rPr lang="ru-RU" dirty="0"/>
            </a:br>
            <a:r>
              <a:rPr lang="ru-RU" i="1" u="sng" dirty="0">
                <a:solidFill>
                  <a:srgbClr val="C00000"/>
                </a:solidFill>
              </a:rPr>
              <a:t>а) Устройство лабораторного </a:t>
            </a:r>
            <a:r>
              <a:rPr lang="ru-RU" i="1" u="sng" dirty="0" smtClean="0">
                <a:solidFill>
                  <a:srgbClr val="C00000"/>
                </a:solidFill>
              </a:rPr>
              <a:t>        штатива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025" name="Picture 1" descr="23-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928670"/>
            <a:ext cx="5000660" cy="592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715008" y="1785926"/>
            <a:ext cx="321471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Штатив служит для крепления деталей химических установок при выполнении опытов. Он состоит из массивной чугунной подставки, в которую ввинчен стержень. На стержне при помощи муфт укрепляют лапки и кольца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8596" y="285728"/>
            <a:ext cx="835824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Пробирку обычно зажимают около отверстия. В</a:t>
            </a:r>
            <a:r>
              <a:rPr lang="ru-RU" sz="3600" dirty="0" smtClean="0"/>
              <a:t>инт </a:t>
            </a:r>
            <a:r>
              <a:rPr lang="ru-RU" sz="3600" dirty="0"/>
              <a:t>лапки </a:t>
            </a:r>
            <a:r>
              <a:rPr lang="ru-RU" sz="3600" dirty="0" smtClean="0"/>
              <a:t> </a:t>
            </a:r>
            <a:r>
              <a:rPr lang="ru-RU" sz="3600" dirty="0"/>
              <a:t>сверху. </a:t>
            </a:r>
            <a:endParaRPr lang="ru-RU" sz="3600" dirty="0" smtClean="0"/>
          </a:p>
          <a:p>
            <a:r>
              <a:rPr lang="ru-RU" sz="3600" dirty="0" smtClean="0"/>
              <a:t>На </a:t>
            </a:r>
            <a:r>
              <a:rPr lang="ru-RU" sz="3600" dirty="0"/>
              <a:t>кольце </a:t>
            </a:r>
            <a:r>
              <a:rPr lang="ru-RU" sz="3600" dirty="0" smtClean="0"/>
              <a:t>устанавливают </a:t>
            </a:r>
            <a:r>
              <a:rPr lang="ru-RU" sz="3600" dirty="0"/>
              <a:t>фарфоровую чашку </a:t>
            </a:r>
          </a:p>
        </p:txBody>
      </p:sp>
      <p:pic>
        <p:nvPicPr>
          <p:cNvPr id="25602" name="Picture 2" descr="24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2000240"/>
            <a:ext cx="4948272" cy="465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i="1" u="sng" dirty="0">
                <a:solidFill>
                  <a:srgbClr val="C00000"/>
                </a:solidFill>
              </a:rPr>
              <a:t>б) Приёмы работы со </a:t>
            </a:r>
            <a:r>
              <a:rPr lang="ru-RU" sz="4000" i="1" u="sng" dirty="0" smtClean="0">
                <a:solidFill>
                  <a:srgbClr val="C00000"/>
                </a:solidFill>
              </a:rPr>
              <a:t>спиртовкой.</a:t>
            </a:r>
            <a:br>
              <a:rPr lang="ru-RU" sz="4000" i="1" u="sng" dirty="0" smtClean="0">
                <a:solidFill>
                  <a:srgbClr val="C00000"/>
                </a:solidFill>
              </a:rPr>
            </a:br>
            <a:r>
              <a:rPr lang="ru-RU" sz="4000" i="1" u="sng" dirty="0" smtClean="0">
                <a:solidFill>
                  <a:srgbClr val="C00000"/>
                </a:solidFill>
              </a:rPr>
              <a:t>Строение спиртовки.</a:t>
            </a:r>
            <a:endParaRPr lang="ru-RU" sz="4000" dirty="0">
              <a:solidFill>
                <a:srgbClr val="C00000"/>
              </a:solidFill>
            </a:endParaRPr>
          </a:p>
        </p:txBody>
      </p:sp>
      <p:pic>
        <p:nvPicPr>
          <p:cNvPr id="17411" name="Picture 3" descr="24-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2792" y="2214554"/>
            <a:ext cx="8392716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24-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214554"/>
            <a:ext cx="8392716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42852"/>
            <a:ext cx="7772400" cy="135732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Правила работы со спиртовкой:</a:t>
            </a: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14348" y="1997838"/>
            <a:ext cx="78581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Ø"/>
            </a:pPr>
            <a:r>
              <a:rPr lang="ru-RU" sz="2800" dirty="0" smtClean="0"/>
              <a:t>Зажигать только спичкой, запрещается зажигать другой спиртовкой.</a:t>
            </a:r>
          </a:p>
          <a:p>
            <a:pPr lvl="0">
              <a:buFont typeface="Wingdings" pitchFamily="2" charset="2"/>
              <a:buChar char="Ø"/>
            </a:pPr>
            <a:r>
              <a:rPr lang="ru-RU" sz="2800" dirty="0" smtClean="0"/>
              <a:t>Перед тем, как зажечь, нужно расправить фитиль, а диск должен плотно прилегать к горлышку.</a:t>
            </a:r>
          </a:p>
          <a:p>
            <a:pPr lvl="0">
              <a:buFont typeface="Wingdings" pitchFamily="2" charset="2"/>
              <a:buChar char="Ø"/>
            </a:pPr>
            <a:r>
              <a:rPr lang="ru-RU" sz="2800" dirty="0" smtClean="0"/>
              <a:t>Нельзя переносить спиртовку во время работы в зажжённом виде с одного стола на другой.</a:t>
            </a:r>
          </a:p>
          <a:p>
            <a:pPr lvl="0">
              <a:buFont typeface="Wingdings" pitchFamily="2" charset="2"/>
              <a:buChar char="Ø"/>
            </a:pPr>
            <a:r>
              <a:rPr lang="ru-RU" sz="2800" dirty="0" smtClean="0"/>
              <a:t>Тушить только колпачком – не дуть! </a:t>
            </a:r>
            <a:endParaRPr lang="ru-RU" sz="2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u="sng" dirty="0" smtClean="0">
                <a:solidFill>
                  <a:srgbClr val="C00000"/>
                </a:solidFill>
              </a:rPr>
              <a:t>в) Строение пламени</a:t>
            </a:r>
            <a:endParaRPr lang="ru-RU" i="1" u="sng" dirty="0">
              <a:solidFill>
                <a:srgbClr val="C00000"/>
              </a:solidFill>
            </a:endParaRPr>
          </a:p>
        </p:txBody>
      </p:sp>
      <p:pic>
        <p:nvPicPr>
          <p:cNvPr id="19457" name="Picture 1" descr="24-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9" y="1224198"/>
            <a:ext cx="8220864" cy="50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392</TotalTime>
  <Words>847</Words>
  <Application>Microsoft Office PowerPoint</Application>
  <PresentationFormat>Экран (4:3)</PresentationFormat>
  <Paragraphs>67</Paragraphs>
  <Slides>22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Справедливость</vt:lpstr>
      <vt:lpstr>Практическая работа №1   Правила техники безопасности в кабинете химии.  Приёмы обращения с лабораторным оборудованием </vt:lpstr>
      <vt:lpstr>Слайд 2</vt:lpstr>
      <vt:lpstr>Правила техники безопасности в кабинете химии.</vt:lpstr>
      <vt:lpstr>   Знакомство с лабораторным оборудованием </vt:lpstr>
      <vt:lpstr>  а) Устройство лабораторного         штатива</vt:lpstr>
      <vt:lpstr>Слайд 6</vt:lpstr>
      <vt:lpstr>б) Приёмы работы со спиртовкой. Строение спиртовки.</vt:lpstr>
      <vt:lpstr>       Правила работы со спиртовкой:  </vt:lpstr>
      <vt:lpstr>в) Строение пламени</vt:lpstr>
      <vt:lpstr>Первая помощь при ожогах: </vt:lpstr>
      <vt:lpstr>Слайд 11</vt:lpstr>
      <vt:lpstr>Инструкция по технике безопасности:  </vt:lpstr>
      <vt:lpstr>Первая помощь при порезах: 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Практическая работа №1 Приёмы обращения с лабораторным оборудованием</dc:title>
  <dc:creator>Мама</dc:creator>
  <cp:lastModifiedBy>Светлана</cp:lastModifiedBy>
  <cp:revision>41</cp:revision>
  <dcterms:created xsi:type="dcterms:W3CDTF">2012-03-06T06:00:01Z</dcterms:created>
  <dcterms:modified xsi:type="dcterms:W3CDTF">2021-10-11T13:56:14Z</dcterms:modified>
</cp:coreProperties>
</file>